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310" r:id="rId4"/>
    <p:sldId id="257" r:id="rId5"/>
    <p:sldId id="258" r:id="rId6"/>
    <p:sldId id="333" r:id="rId7"/>
    <p:sldId id="335" r:id="rId8"/>
    <p:sldId id="259" r:id="rId9"/>
    <p:sldId id="261" r:id="rId10"/>
    <p:sldId id="263" r:id="rId11"/>
    <p:sldId id="265" r:id="rId12"/>
    <p:sldId id="267" r:id="rId13"/>
    <p:sldId id="269" r:id="rId14"/>
    <p:sldId id="271" r:id="rId15"/>
    <p:sldId id="273" r:id="rId16"/>
    <p:sldId id="332" r:id="rId17"/>
    <p:sldId id="275"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334" r:id="rId31"/>
    <p:sldId id="289" r:id="rId32"/>
    <p:sldId id="290" r:id="rId33"/>
    <p:sldId id="291" r:id="rId34"/>
    <p:sldId id="292" r:id="rId35"/>
    <p:sldId id="293" r:id="rId36"/>
    <p:sldId id="294"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1" r:id="rId52"/>
    <p:sldId id="312" r:id="rId53"/>
    <p:sldId id="316" r:id="rId54"/>
    <p:sldId id="321" r:id="rId55"/>
    <p:sldId id="326" r:id="rId56"/>
    <p:sldId id="329" r:id="rId57"/>
    <p:sldId id="33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B6B8209-2285-4914-A22E-DC4DD8060042}" type="datetimeFigureOut">
              <a:rPr lang="en-IE" smtClean="0"/>
              <a:t>29/11/2017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131691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B6B8209-2285-4914-A22E-DC4DD8060042}" type="datetimeFigureOut">
              <a:rPr lang="en-IE" smtClean="0"/>
              <a:t>29/11/2017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216091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B6B8209-2285-4914-A22E-DC4DD8060042}" type="datetimeFigureOut">
              <a:rPr lang="en-IE" smtClean="0"/>
              <a:t>29/11/2017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1077934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2748203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78010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2121216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948557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8" name="Footer Placeholder 7"/>
          <p:cNvSpPr>
            <a:spLocks noGrp="1"/>
          </p:cNvSpPr>
          <p:nvPr>
            <p:ph type="ftr" sz="quarter" idx="11"/>
          </p:nvPr>
        </p:nvSpPr>
        <p:spPr/>
        <p:txBody>
          <a:bodyPr/>
          <a:lstStyle/>
          <a:p>
            <a:endParaRPr lang="en-IE">
              <a:solidFill>
                <a:prstClr val="white">
                  <a:tint val="75000"/>
                </a:prstClr>
              </a:solidFill>
            </a:endParaRPr>
          </a:p>
        </p:txBody>
      </p:sp>
      <p:sp>
        <p:nvSpPr>
          <p:cNvPr id="9" name="Slide Number Placeholder 8"/>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589145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4" name="Footer Placeholder 3"/>
          <p:cNvSpPr>
            <a:spLocks noGrp="1"/>
          </p:cNvSpPr>
          <p:nvPr>
            <p:ph type="ftr" sz="quarter" idx="11"/>
          </p:nvPr>
        </p:nvSpPr>
        <p:spPr/>
        <p:txBody>
          <a:bodyPr/>
          <a:lstStyle/>
          <a:p>
            <a:endParaRPr lang="en-IE">
              <a:solidFill>
                <a:prstClr val="white">
                  <a:tint val="75000"/>
                </a:prstClr>
              </a:solidFill>
            </a:endParaRPr>
          </a:p>
        </p:txBody>
      </p:sp>
      <p:sp>
        <p:nvSpPr>
          <p:cNvPr id="5" name="Slide Number Placeholder 4"/>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080208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3" name="Footer Placeholder 2"/>
          <p:cNvSpPr>
            <a:spLocks noGrp="1"/>
          </p:cNvSpPr>
          <p:nvPr>
            <p:ph type="ftr" sz="quarter" idx="11"/>
          </p:nvPr>
        </p:nvSpPr>
        <p:spPr/>
        <p:txBody>
          <a:bodyPr/>
          <a:lstStyle/>
          <a:p>
            <a:endParaRPr lang="en-IE">
              <a:solidFill>
                <a:prstClr val="white">
                  <a:tint val="75000"/>
                </a:prstClr>
              </a:solidFill>
            </a:endParaRPr>
          </a:p>
        </p:txBody>
      </p:sp>
      <p:sp>
        <p:nvSpPr>
          <p:cNvPr id="4" name="Slide Number Placeholder 3"/>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593144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97160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B6B8209-2285-4914-A22E-DC4DD8060042}" type="datetimeFigureOut">
              <a:rPr lang="en-IE" smtClean="0"/>
              <a:t>29/11/2017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11885908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4357450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85214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4222419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21403543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2673851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23164039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3076261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8" name="Footer Placeholder 7"/>
          <p:cNvSpPr>
            <a:spLocks noGrp="1"/>
          </p:cNvSpPr>
          <p:nvPr>
            <p:ph type="ftr" sz="quarter" idx="11"/>
          </p:nvPr>
        </p:nvSpPr>
        <p:spPr/>
        <p:txBody>
          <a:bodyPr/>
          <a:lstStyle/>
          <a:p>
            <a:endParaRPr lang="en-IE">
              <a:solidFill>
                <a:prstClr val="white">
                  <a:tint val="75000"/>
                </a:prstClr>
              </a:solidFill>
            </a:endParaRPr>
          </a:p>
        </p:txBody>
      </p:sp>
      <p:sp>
        <p:nvSpPr>
          <p:cNvPr id="9" name="Slide Number Placeholder 8"/>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016571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4" name="Footer Placeholder 3"/>
          <p:cNvSpPr>
            <a:spLocks noGrp="1"/>
          </p:cNvSpPr>
          <p:nvPr>
            <p:ph type="ftr" sz="quarter" idx="11"/>
          </p:nvPr>
        </p:nvSpPr>
        <p:spPr/>
        <p:txBody>
          <a:bodyPr/>
          <a:lstStyle/>
          <a:p>
            <a:endParaRPr lang="en-IE">
              <a:solidFill>
                <a:prstClr val="white">
                  <a:tint val="75000"/>
                </a:prstClr>
              </a:solidFill>
            </a:endParaRPr>
          </a:p>
        </p:txBody>
      </p:sp>
      <p:sp>
        <p:nvSpPr>
          <p:cNvPr id="5" name="Slide Number Placeholder 4"/>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2968835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3" name="Footer Placeholder 2"/>
          <p:cNvSpPr>
            <a:spLocks noGrp="1"/>
          </p:cNvSpPr>
          <p:nvPr>
            <p:ph type="ftr" sz="quarter" idx="11"/>
          </p:nvPr>
        </p:nvSpPr>
        <p:spPr/>
        <p:txBody>
          <a:bodyPr/>
          <a:lstStyle/>
          <a:p>
            <a:endParaRPr lang="en-IE">
              <a:solidFill>
                <a:prstClr val="white">
                  <a:tint val="75000"/>
                </a:prstClr>
              </a:solidFill>
            </a:endParaRPr>
          </a:p>
        </p:txBody>
      </p:sp>
      <p:sp>
        <p:nvSpPr>
          <p:cNvPr id="4" name="Slide Number Placeholder 3"/>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7142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B8209-2285-4914-A22E-DC4DD8060042}" type="datetimeFigureOut">
              <a:rPr lang="en-IE" smtClean="0"/>
              <a:t>29/11/2017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41689012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38986352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6" name="Footer Placeholder 5"/>
          <p:cNvSpPr>
            <a:spLocks noGrp="1"/>
          </p:cNvSpPr>
          <p:nvPr>
            <p:ph type="ftr" sz="quarter" idx="11"/>
          </p:nvPr>
        </p:nvSpPr>
        <p:spPr/>
        <p:txBody>
          <a:bodyPr/>
          <a:lstStyle/>
          <a:p>
            <a:endParaRPr lang="en-IE">
              <a:solidFill>
                <a:prstClr val="white">
                  <a:tint val="75000"/>
                </a:prstClr>
              </a:solidFill>
            </a:endParaRPr>
          </a:p>
        </p:txBody>
      </p:sp>
      <p:sp>
        <p:nvSpPr>
          <p:cNvPr id="7" name="Slide Number Placeholder 6"/>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577659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8235865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11"/>
          </p:nvPr>
        </p:nvSpPr>
        <p:spPr/>
        <p:txBody>
          <a:bodyPr/>
          <a:lstStyle/>
          <a:p>
            <a:endParaRPr lang="en-IE">
              <a:solidFill>
                <a:prstClr val="white">
                  <a:tint val="75000"/>
                </a:prstClr>
              </a:solidFill>
            </a:endParaRPr>
          </a:p>
        </p:txBody>
      </p:sp>
      <p:sp>
        <p:nvSpPr>
          <p:cNvPr id="6" name="Slide Number Placeholder 5"/>
          <p:cNvSpPr>
            <a:spLocks noGrp="1"/>
          </p:cNvSpPr>
          <p:nvPr>
            <p:ph type="sldNum" sz="quarter" idx="12"/>
          </p:nvPr>
        </p:nvSpPr>
        <p:spPr/>
        <p:txBody>
          <a:body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1771903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B6B8209-2285-4914-A22E-DC4DD8060042}" type="datetimeFigureOut">
              <a:rPr lang="en-IE" smtClean="0"/>
              <a:t>29/11/2017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316268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B6B8209-2285-4914-A22E-DC4DD8060042}" type="datetimeFigureOut">
              <a:rPr lang="en-IE" smtClean="0"/>
              <a:t>29/11/2017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42680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B6B8209-2285-4914-A22E-DC4DD8060042}" type="datetimeFigureOut">
              <a:rPr lang="en-IE" smtClean="0"/>
              <a:t>29/11/2017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388356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B8209-2285-4914-A22E-DC4DD8060042}" type="datetimeFigureOut">
              <a:rPr lang="en-IE" smtClean="0"/>
              <a:t>29/11/2017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309411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B8209-2285-4914-A22E-DC4DD8060042}" type="datetimeFigureOut">
              <a:rPr lang="en-IE" smtClean="0"/>
              <a:t>29/11/2017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197925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B8209-2285-4914-A22E-DC4DD8060042}" type="datetimeFigureOut">
              <a:rPr lang="en-IE" smtClean="0"/>
              <a:t>29/11/2017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427E32B-8097-4B95-BAEE-9D5AEF3AA0BB}" type="slidenum">
              <a:rPr lang="en-IE" smtClean="0"/>
              <a:t>‹Nr.›</a:t>
            </a:fld>
            <a:endParaRPr lang="en-IE"/>
          </a:p>
        </p:txBody>
      </p:sp>
    </p:spTree>
    <p:extLst>
      <p:ext uri="{BB962C8B-B14F-4D97-AF65-F5344CB8AC3E}">
        <p14:creationId xmlns:p14="http://schemas.microsoft.com/office/powerpoint/2010/main" val="66968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B8209-2285-4914-A22E-DC4DD8060042}" type="datetimeFigureOut">
              <a:rPr lang="en-IE" smtClean="0"/>
              <a:t>29/11/2017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7E32B-8097-4B95-BAEE-9D5AEF3AA0BB}" type="slidenum">
              <a:rPr lang="en-IE" smtClean="0"/>
              <a:t>‹Nr.›</a:t>
            </a:fld>
            <a:endParaRPr lang="en-IE"/>
          </a:p>
        </p:txBody>
      </p:sp>
    </p:spTree>
    <p:extLst>
      <p:ext uri="{BB962C8B-B14F-4D97-AF65-F5344CB8AC3E}">
        <p14:creationId xmlns:p14="http://schemas.microsoft.com/office/powerpoint/2010/main" val="39856679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47C9E-389F-433D-B640-A8C1CE0C2A01}"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D3315-7D4E-433F-955D-B2FFEA3D5B4F}"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35619630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3D118-1500-4DCD-B123-3E121577C516}" type="datetimeFigureOut">
              <a:rPr lang="en-IE" smtClean="0">
                <a:solidFill>
                  <a:prstClr val="white">
                    <a:tint val="75000"/>
                  </a:prstClr>
                </a:solidFill>
              </a:rPr>
              <a:pPr/>
              <a:t>29/11/2017</a:t>
            </a:fld>
            <a:endParaRPr lang="en-IE">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078DB-7A1E-4F26-A01E-F70F285E43FD}" type="slidenum">
              <a:rPr lang="en-IE" smtClean="0">
                <a:solidFill>
                  <a:prstClr val="white">
                    <a:tint val="75000"/>
                  </a:prstClr>
                </a:solidFill>
              </a:rPr>
              <a:pPr/>
              <a:t>‹Nr.›</a:t>
            </a:fld>
            <a:endParaRPr lang="en-IE">
              <a:solidFill>
                <a:prstClr val="white">
                  <a:tint val="75000"/>
                </a:prstClr>
              </a:solidFill>
            </a:endParaRPr>
          </a:p>
        </p:txBody>
      </p:sp>
    </p:spTree>
    <p:extLst>
      <p:ext uri="{BB962C8B-B14F-4D97-AF65-F5344CB8AC3E}">
        <p14:creationId xmlns:p14="http://schemas.microsoft.com/office/powerpoint/2010/main" val="303167398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wmf"/><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5013176"/>
            <a:ext cx="1297312" cy="129731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5247404"/>
            <a:ext cx="1713644" cy="1091568"/>
          </a:xfrm>
          <a:prstGeom prst="rect">
            <a:avLst/>
          </a:prstGeom>
        </p:spPr>
      </p:pic>
      <p:sp>
        <p:nvSpPr>
          <p:cNvPr id="2" name="Rectangle 1"/>
          <p:cNvSpPr/>
          <p:nvPr/>
        </p:nvSpPr>
        <p:spPr>
          <a:xfrm>
            <a:off x="0" y="18757"/>
            <a:ext cx="8892480" cy="523220"/>
          </a:xfrm>
          <a:prstGeom prst="rect">
            <a:avLst/>
          </a:prstGeom>
        </p:spPr>
        <p:txBody>
          <a:bodyPr wrap="square">
            <a:spAutoFit/>
          </a:bodyPr>
          <a:lstStyle/>
          <a:p>
            <a:r>
              <a:rPr lang="en-IE" sz="2800" i="1" dirty="0">
                <a:solidFill>
                  <a:srgbClr val="FFFF00"/>
                </a:solidFill>
              </a:rPr>
              <a:t>How to tackle bullying and prevent school violence in Europe</a:t>
            </a:r>
            <a:endParaRPr lang="en-IE" sz="2800" dirty="0">
              <a:solidFill>
                <a:srgbClr val="FFFF00"/>
              </a:solidFill>
            </a:endParaRPr>
          </a:p>
        </p:txBody>
      </p:sp>
      <p:sp>
        <p:nvSpPr>
          <p:cNvPr id="3" name="Rectangle 2"/>
          <p:cNvSpPr/>
          <p:nvPr/>
        </p:nvSpPr>
        <p:spPr>
          <a:xfrm>
            <a:off x="1998600" y="805628"/>
            <a:ext cx="5355566" cy="6063198"/>
          </a:xfrm>
          <a:prstGeom prst="rect">
            <a:avLst/>
          </a:prstGeom>
        </p:spPr>
        <p:txBody>
          <a:bodyPr wrap="square">
            <a:spAutoFit/>
          </a:bodyPr>
          <a:lstStyle/>
          <a:p>
            <a:pPr algn="ctr"/>
            <a:r>
              <a:rPr lang="en-IE" sz="2400" dirty="0" smtClean="0">
                <a:latin typeface="Calibri" pitchFamily="34" charset="0"/>
                <a:cs typeface="Calibri" pitchFamily="34" charset="0"/>
              </a:rPr>
              <a:t>Keynote Presentation, Austrian Ministry of Education Conference, Vienna</a:t>
            </a:r>
            <a:r>
              <a:rPr lang="de-DE" sz="2400" dirty="0" smtClean="0"/>
              <a:t>, </a:t>
            </a:r>
            <a:r>
              <a:rPr lang="de-DE" sz="2400" i="1" dirty="0" smtClean="0"/>
              <a:t>Prävention </a:t>
            </a:r>
            <a:r>
              <a:rPr lang="de-DE" sz="2400" i="1" dirty="0"/>
              <a:t>und Intervention bei (Cyber)mobbing“ Die Bedeutung einer umfassenden Schulstrategie für das physische und psychische Wohlbefinden</a:t>
            </a:r>
            <a:endParaRPr lang="en-IE" sz="2400" i="1" dirty="0" smtClean="0">
              <a:latin typeface="Calibri" pitchFamily="34" charset="0"/>
              <a:cs typeface="Calibri" pitchFamily="34" charset="0"/>
            </a:endParaRPr>
          </a:p>
          <a:p>
            <a:pPr algn="ctr"/>
            <a:r>
              <a:rPr lang="en-IE" sz="2400" dirty="0" smtClean="0">
                <a:latin typeface="Calibri" pitchFamily="34" charset="0"/>
                <a:cs typeface="Calibri" pitchFamily="34" charset="0"/>
              </a:rPr>
              <a:t>20th </a:t>
            </a:r>
            <a:r>
              <a:rPr lang="en-IE" sz="2400" dirty="0">
                <a:latin typeface="Calibri" pitchFamily="34" charset="0"/>
                <a:cs typeface="Calibri" pitchFamily="34" charset="0"/>
              </a:rPr>
              <a:t>November, 2017</a:t>
            </a:r>
          </a:p>
          <a:p>
            <a:pPr algn="ctr"/>
            <a:endParaRPr lang="en-IE" sz="2000" dirty="0" smtClean="0">
              <a:latin typeface="Calibri" pitchFamily="34" charset="0"/>
              <a:cs typeface="Calibri" pitchFamily="34" charset="0"/>
            </a:endParaRPr>
          </a:p>
          <a:p>
            <a:pPr algn="ctr"/>
            <a:endParaRPr lang="en-IE" sz="2000" dirty="0">
              <a:latin typeface="Calibri" pitchFamily="34" charset="0"/>
              <a:cs typeface="Calibri" pitchFamily="34" charset="0"/>
            </a:endParaRPr>
          </a:p>
          <a:p>
            <a:pPr algn="ctr"/>
            <a:r>
              <a:rPr lang="en-IE" sz="2000" dirty="0" smtClean="0">
                <a:latin typeface="Calibri" pitchFamily="34" charset="0"/>
                <a:cs typeface="Calibri" pitchFamily="34" charset="0"/>
              </a:rPr>
              <a:t>Dr </a:t>
            </a:r>
            <a:r>
              <a:rPr lang="en-IE" sz="2000" dirty="0">
                <a:latin typeface="Calibri" pitchFamily="34" charset="0"/>
                <a:cs typeface="Calibri" pitchFamily="34" charset="0"/>
              </a:rPr>
              <a:t>Paul </a:t>
            </a:r>
            <a:r>
              <a:rPr lang="en-IE" sz="2000" dirty="0" err="1">
                <a:latin typeface="Calibri" pitchFamily="34" charset="0"/>
                <a:cs typeface="Calibri" pitchFamily="34" charset="0"/>
              </a:rPr>
              <a:t>Downes</a:t>
            </a:r>
            <a:r>
              <a:rPr lang="en-IE" sz="2000" dirty="0">
                <a:latin typeface="Calibri" pitchFamily="34" charset="0"/>
                <a:cs typeface="Calibri" pitchFamily="34" charset="0"/>
              </a:rPr>
              <a:t/>
            </a:r>
            <a:br>
              <a:rPr lang="en-IE" sz="2000" dirty="0">
                <a:latin typeface="Calibri" pitchFamily="34" charset="0"/>
                <a:cs typeface="Calibri" pitchFamily="34" charset="0"/>
              </a:rPr>
            </a:br>
            <a:r>
              <a:rPr lang="en-IE" sz="2000" dirty="0">
                <a:latin typeface="Calibri" pitchFamily="34" charset="0"/>
                <a:cs typeface="Calibri" pitchFamily="34" charset="0"/>
              </a:rPr>
              <a:t>Director, Educational Disadvantage Centre</a:t>
            </a:r>
            <a:br>
              <a:rPr lang="en-IE" sz="2000" dirty="0">
                <a:latin typeface="Calibri" pitchFamily="34" charset="0"/>
                <a:cs typeface="Calibri" pitchFamily="34" charset="0"/>
              </a:rPr>
            </a:br>
            <a:r>
              <a:rPr lang="en-IE" sz="2000" dirty="0">
                <a:latin typeface="Calibri" pitchFamily="34" charset="0"/>
                <a:cs typeface="Calibri" pitchFamily="34" charset="0"/>
              </a:rPr>
              <a:t>Associate Professor of Education (Psychology)</a:t>
            </a:r>
            <a:br>
              <a:rPr lang="en-IE" sz="2000" dirty="0">
                <a:latin typeface="Calibri" pitchFamily="34" charset="0"/>
                <a:cs typeface="Calibri" pitchFamily="34" charset="0"/>
              </a:rPr>
            </a:br>
            <a:r>
              <a:rPr lang="en-IE" sz="2000" dirty="0">
                <a:latin typeface="Calibri" pitchFamily="34" charset="0"/>
                <a:cs typeface="Calibri" pitchFamily="34" charset="0"/>
              </a:rPr>
              <a:t>Member of the European Commission Network of Experts on the Social Aspects of Education and Training (NESET I &amp; II) (2011-2017) </a:t>
            </a:r>
            <a:br>
              <a:rPr lang="en-IE" sz="2000" dirty="0">
                <a:latin typeface="Calibri" pitchFamily="34" charset="0"/>
                <a:cs typeface="Calibri" pitchFamily="34" charset="0"/>
              </a:rPr>
            </a:br>
            <a:r>
              <a:rPr lang="en-IE" sz="2000" dirty="0">
                <a:latin typeface="Calibri" pitchFamily="34" charset="0"/>
                <a:cs typeface="Calibri" pitchFamily="34" charset="0"/>
              </a:rPr>
              <a:t>Institute of Education</a:t>
            </a:r>
            <a:br>
              <a:rPr lang="en-IE" sz="2000" dirty="0">
                <a:latin typeface="Calibri" pitchFamily="34" charset="0"/>
                <a:cs typeface="Calibri" pitchFamily="34" charset="0"/>
              </a:rPr>
            </a:br>
            <a:r>
              <a:rPr lang="en-IE" sz="2000" dirty="0">
                <a:latin typeface="Calibri" pitchFamily="34" charset="0"/>
                <a:cs typeface="Calibri" pitchFamily="34" charset="0"/>
              </a:rPr>
              <a:t>Dublin City University, Ireland </a:t>
            </a:r>
          </a:p>
          <a:p>
            <a:pPr algn="ctr"/>
            <a:r>
              <a:rPr lang="en-IE" sz="2000" u="sng" dirty="0">
                <a:latin typeface="Calibri" pitchFamily="34" charset="0"/>
                <a:cs typeface="Calibri" pitchFamily="34" charset="0"/>
              </a:rPr>
              <a:t>paul.downes@dcu.ie </a:t>
            </a:r>
          </a:p>
        </p:txBody>
      </p:sp>
    </p:spTree>
    <p:extLst>
      <p:ext uri="{BB962C8B-B14F-4D97-AF65-F5344CB8AC3E}">
        <p14:creationId xmlns:p14="http://schemas.microsoft.com/office/powerpoint/2010/main" val="253504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0688"/>
            <a:ext cx="8856984" cy="4154984"/>
          </a:xfrm>
          <a:prstGeom prst="rect">
            <a:avLst/>
          </a:prstGeom>
        </p:spPr>
        <p:txBody>
          <a:bodyPr wrap="square">
            <a:spAutoFit/>
          </a:bodyPr>
          <a:lstStyle/>
          <a:p>
            <a:r>
              <a:rPr lang="en-IE" sz="2400" dirty="0" err="1"/>
              <a:t>Ttofi</a:t>
            </a:r>
            <a:r>
              <a:rPr lang="en-IE" sz="2400" dirty="0"/>
              <a:t> et al. (2011) reported that the probability of </a:t>
            </a:r>
            <a:r>
              <a:rPr lang="en-IE" sz="2400" dirty="0">
                <a:solidFill>
                  <a:srgbClr val="FFFF00"/>
                </a:solidFill>
              </a:rPr>
              <a:t>depression up to 36 years later </a:t>
            </a:r>
            <a:r>
              <a:rPr lang="en-IE" sz="2400" dirty="0"/>
              <a:t>was much larger for victimised students when compared to non-bullied peers, even after controlling for other factors</a:t>
            </a:r>
            <a:r>
              <a:rPr lang="en-IE" sz="3200" dirty="0"/>
              <a:t>. </a:t>
            </a:r>
            <a:endParaRPr lang="en-IE" sz="3200" dirty="0" smtClean="0"/>
          </a:p>
          <a:p>
            <a:endParaRPr lang="en-IE" sz="3200" dirty="0"/>
          </a:p>
          <a:p>
            <a:r>
              <a:rPr lang="en-IE" sz="2400" dirty="0"/>
              <a:t>Large-scale study with 14 500 participants in the UK, Bowles et al. (2015) - peer victimisation in adolescence is a significant predictor of depression in early adulthood; about </a:t>
            </a:r>
            <a:r>
              <a:rPr lang="en-IE" sz="2400" dirty="0">
                <a:solidFill>
                  <a:srgbClr val="FFFF00"/>
                </a:solidFill>
              </a:rPr>
              <a:t>1 in 3 cases of depression among young adults may be linked to peer victimisation</a:t>
            </a:r>
            <a:r>
              <a:rPr lang="en-IE" sz="2400" dirty="0"/>
              <a:t> in adolescence.</a:t>
            </a:r>
          </a:p>
          <a:p>
            <a:endParaRPr lang="en-IE" sz="3200" dirty="0"/>
          </a:p>
        </p:txBody>
      </p:sp>
    </p:spTree>
    <p:extLst>
      <p:ext uri="{BB962C8B-B14F-4D97-AF65-F5344CB8AC3E}">
        <p14:creationId xmlns:p14="http://schemas.microsoft.com/office/powerpoint/2010/main" val="3114188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24936" cy="2308324"/>
          </a:xfrm>
          <a:prstGeom prst="rect">
            <a:avLst/>
          </a:prstGeom>
        </p:spPr>
        <p:txBody>
          <a:bodyPr wrap="square">
            <a:spAutoFit/>
          </a:bodyPr>
          <a:lstStyle/>
          <a:p>
            <a:r>
              <a:rPr lang="en-IE" sz="2400" dirty="0"/>
              <a:t>The worst off group however, appears to be the </a:t>
            </a:r>
            <a:r>
              <a:rPr lang="en-IE" sz="2400" dirty="0">
                <a:solidFill>
                  <a:srgbClr val="FFFF00"/>
                </a:solidFill>
              </a:rPr>
              <a:t>bully-victims</a:t>
            </a:r>
            <a:r>
              <a:rPr lang="en-IE" sz="2400" dirty="0"/>
              <a:t>, who experience higher levels of </a:t>
            </a:r>
            <a:r>
              <a:rPr lang="en-IE" sz="2400" dirty="0">
                <a:solidFill>
                  <a:srgbClr val="FFFF00"/>
                </a:solidFill>
              </a:rPr>
              <a:t>both internalised (depression, anxiety, psychosomatic symptoms) and externalised (behaviour problems, delinquency) difficulties </a:t>
            </a:r>
            <a:r>
              <a:rPr lang="en-IE" sz="2400" dirty="0"/>
              <a:t>than either the victims or the bullying perpetrators (</a:t>
            </a:r>
            <a:r>
              <a:rPr lang="en-IE" sz="2400" dirty="0" err="1"/>
              <a:t>Nansel</a:t>
            </a:r>
            <a:r>
              <a:rPr lang="en-IE" sz="2400" dirty="0"/>
              <a:t> et al., 2004; </a:t>
            </a:r>
            <a:r>
              <a:rPr lang="en-IE" sz="2400" dirty="0" err="1"/>
              <a:t>Ivarsson</a:t>
            </a:r>
            <a:r>
              <a:rPr lang="en-IE" sz="2400" dirty="0"/>
              <a:t> et al., 2005; Kokkinos and Panayiotou, 2004; </a:t>
            </a:r>
            <a:r>
              <a:rPr lang="en-IE" sz="2400" dirty="0" err="1"/>
              <a:t>Houbre</a:t>
            </a:r>
            <a:r>
              <a:rPr lang="en-IE" sz="2400" dirty="0"/>
              <a:t> et al., 2006; Swearer et al., 2012). </a:t>
            </a:r>
          </a:p>
        </p:txBody>
      </p:sp>
      <p:sp>
        <p:nvSpPr>
          <p:cNvPr id="3" name="Rectangle 2"/>
          <p:cNvSpPr/>
          <p:nvPr/>
        </p:nvSpPr>
        <p:spPr>
          <a:xfrm>
            <a:off x="251520" y="3068960"/>
            <a:ext cx="8424936" cy="3416320"/>
          </a:xfrm>
          <a:prstGeom prst="rect">
            <a:avLst/>
          </a:prstGeom>
        </p:spPr>
        <p:txBody>
          <a:bodyPr wrap="square">
            <a:spAutoFit/>
          </a:bodyPr>
          <a:lstStyle/>
          <a:p>
            <a:endParaRPr lang="en-IE" sz="2400" dirty="0" smtClean="0"/>
          </a:p>
          <a:p>
            <a:endParaRPr lang="en-IE" sz="2400" dirty="0"/>
          </a:p>
          <a:p>
            <a:endParaRPr lang="en-IE" sz="2400" dirty="0" smtClean="0"/>
          </a:p>
          <a:p>
            <a:endParaRPr lang="en-IE" sz="2400" dirty="0"/>
          </a:p>
          <a:p>
            <a:r>
              <a:rPr lang="en-IE" sz="2400" dirty="0" smtClean="0"/>
              <a:t>Bully-victims </a:t>
            </a:r>
            <a:r>
              <a:rPr lang="en-IE" sz="2400" dirty="0"/>
              <a:t>are also more likely to come from dysfunctional families or have pre-existing conduct, behaviour or emotional problems and it has been suggested that these factors, rather than bullying per se, may explain adult outcomes (Sourander, </a:t>
            </a:r>
            <a:r>
              <a:rPr lang="en-IE" sz="2400" dirty="0" err="1"/>
              <a:t>Ronning</a:t>
            </a:r>
            <a:r>
              <a:rPr lang="en-IE" sz="2400" dirty="0"/>
              <a:t> et al., 2009).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2780928"/>
            <a:ext cx="2160240" cy="18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6061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568952" cy="5632311"/>
          </a:xfrm>
          <a:prstGeom prst="rect">
            <a:avLst/>
          </a:prstGeom>
        </p:spPr>
        <p:txBody>
          <a:bodyPr wrap="square">
            <a:spAutoFit/>
          </a:bodyPr>
          <a:lstStyle/>
          <a:p>
            <a:r>
              <a:rPr lang="en-IE" sz="2400" dirty="0"/>
              <a:t>The Finnish population based, longitudinal birth cohort study of 2551 boys from age 8 years to 16–20 years (Sourander et al., 2007) found that </a:t>
            </a:r>
            <a:r>
              <a:rPr lang="en-IE" sz="2400" dirty="0">
                <a:solidFill>
                  <a:srgbClr val="FFFF00"/>
                </a:solidFill>
              </a:rPr>
              <a:t>frequent bullies display high levels of psychiatric symptoms in childhood</a:t>
            </a:r>
            <a:r>
              <a:rPr lang="en-IE" sz="2400" dirty="0" smtClean="0"/>
              <a:t>.</a:t>
            </a:r>
          </a:p>
          <a:p>
            <a:endParaRPr lang="en-IE" sz="2400" dirty="0" smtClean="0"/>
          </a:p>
          <a:p>
            <a:endParaRPr lang="en-IE" sz="2400" dirty="0"/>
          </a:p>
          <a:p>
            <a:endParaRPr lang="en-IE" sz="2400" dirty="0" smtClean="0"/>
          </a:p>
          <a:p>
            <a:endParaRPr lang="en-IE" sz="2400" dirty="0"/>
          </a:p>
          <a:p>
            <a:endParaRPr lang="en-IE" sz="2400" dirty="0" smtClean="0"/>
          </a:p>
          <a:p>
            <a:endParaRPr lang="en-IE" sz="2400" dirty="0"/>
          </a:p>
          <a:p>
            <a:r>
              <a:rPr lang="en-IE" sz="2400" dirty="0"/>
              <a:t>In their systematic review of 28 longitudinal studies, </a:t>
            </a:r>
            <a:r>
              <a:rPr lang="en-IE" sz="2400" dirty="0" err="1"/>
              <a:t>Ttofi</a:t>
            </a:r>
            <a:r>
              <a:rPr lang="en-IE" sz="2400" dirty="0"/>
              <a:t> et al. (2011b) and Farrington et al. (2012) reported that </a:t>
            </a:r>
            <a:r>
              <a:rPr lang="en-IE" sz="2400" dirty="0">
                <a:solidFill>
                  <a:srgbClr val="FFFF00"/>
                </a:solidFill>
              </a:rPr>
              <a:t>bullying perpetrators are likely to offend and to engage in violent behaviour six years later</a:t>
            </a:r>
          </a:p>
          <a:p>
            <a:endParaRPr lang="en-IE" sz="2400" dirty="0"/>
          </a:p>
        </p:txBody>
      </p:sp>
      <p:pic>
        <p:nvPicPr>
          <p:cNvPr id="3" name="Picture 2" descr="C:\Documents and Settings\mcloughv\Local Settings\Temporary Internet Files\Content.IE5\PKFNM6PK\MC900232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156176" y="1916832"/>
            <a:ext cx="1982572" cy="194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994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84976" cy="4031873"/>
          </a:xfrm>
          <a:prstGeom prst="rect">
            <a:avLst/>
          </a:prstGeom>
        </p:spPr>
        <p:txBody>
          <a:bodyPr wrap="square">
            <a:spAutoFit/>
          </a:bodyPr>
          <a:lstStyle/>
          <a:p>
            <a:r>
              <a:rPr lang="en-IE" sz="3200" dirty="0"/>
              <a:t>Bullying perpetrators and bully/victims had the </a:t>
            </a:r>
            <a:r>
              <a:rPr lang="en-IE" sz="3200" dirty="0">
                <a:solidFill>
                  <a:srgbClr val="FFFF00"/>
                </a:solidFill>
              </a:rPr>
              <a:t>lowest connection to school and poorest relations with teachers</a:t>
            </a:r>
            <a:r>
              <a:rPr lang="en-IE" sz="3200" dirty="0"/>
              <a:t> (</a:t>
            </a:r>
            <a:r>
              <a:rPr lang="en-IE" sz="3200" dirty="0" err="1"/>
              <a:t>Raskauskas</a:t>
            </a:r>
            <a:r>
              <a:rPr lang="en-IE" sz="3200" dirty="0"/>
              <a:t> et al., 2010</a:t>
            </a:r>
            <a:r>
              <a:rPr lang="en-IE" sz="3200" dirty="0" smtClean="0"/>
              <a:t>).</a:t>
            </a:r>
          </a:p>
          <a:p>
            <a:endParaRPr lang="en-IE" sz="3200" dirty="0"/>
          </a:p>
          <a:p>
            <a:endParaRPr lang="en-IE" sz="3200" dirty="0" smtClean="0"/>
          </a:p>
          <a:p>
            <a:r>
              <a:rPr lang="en-IE" sz="3200" dirty="0"/>
              <a:t>Bullying prevention is a </a:t>
            </a:r>
            <a:r>
              <a:rPr lang="en-IE" sz="3200" dirty="0">
                <a:solidFill>
                  <a:srgbClr val="FFFF00"/>
                </a:solidFill>
              </a:rPr>
              <a:t>child welfare and child protection</a:t>
            </a:r>
            <a:r>
              <a:rPr lang="en-IE" sz="3200" dirty="0"/>
              <a:t> issue (</a:t>
            </a:r>
            <a:r>
              <a:rPr lang="en-IE" sz="3200" dirty="0" err="1"/>
              <a:t>Downes</a:t>
            </a:r>
            <a:r>
              <a:rPr lang="en-IE" sz="3200" dirty="0"/>
              <a:t> &amp; </a:t>
            </a:r>
            <a:r>
              <a:rPr lang="en-IE" sz="3200" dirty="0" err="1"/>
              <a:t>Cefai</a:t>
            </a:r>
            <a:r>
              <a:rPr lang="en-IE" sz="3200" dirty="0"/>
              <a:t> 2016).</a:t>
            </a:r>
          </a:p>
          <a:p>
            <a:endParaRPr lang="en-IE" sz="3200" dirty="0"/>
          </a:p>
        </p:txBody>
      </p:sp>
    </p:spTree>
    <p:extLst>
      <p:ext uri="{BB962C8B-B14F-4D97-AF65-F5344CB8AC3E}">
        <p14:creationId xmlns:p14="http://schemas.microsoft.com/office/powerpoint/2010/main" val="2944861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8064896" cy="6740307"/>
          </a:xfrm>
          <a:prstGeom prst="rect">
            <a:avLst/>
          </a:prstGeom>
        </p:spPr>
        <p:txBody>
          <a:bodyPr wrap="square">
            <a:spAutoFit/>
          </a:bodyPr>
          <a:lstStyle/>
          <a:p>
            <a:r>
              <a:rPr lang="en-IE" sz="2400" dirty="0"/>
              <a:t>Cross Government Cooperation on ELET (Early Leaving from Education and Training): Policy Areas Working with Education at Central/Top-Level, </a:t>
            </a:r>
            <a:r>
              <a:rPr lang="en-IE" sz="2400" dirty="0" smtClean="0"/>
              <a:t>2013/2014</a:t>
            </a:r>
          </a:p>
          <a:p>
            <a:r>
              <a:rPr lang="en-IE" sz="2400" dirty="0"/>
              <a:t>Extracted from European Commission/EACEA/Eurydice</a:t>
            </a:r>
            <a:r>
              <a:rPr lang="en-IE" sz="2400" dirty="0" smtClean="0"/>
              <a:t>/ CEDEFOP </a:t>
            </a:r>
            <a:r>
              <a:rPr lang="en-IE" sz="2400" dirty="0"/>
              <a:t>(2014, p.68</a:t>
            </a:r>
            <a:r>
              <a:rPr lang="en-IE" sz="2400" dirty="0" smtClean="0"/>
              <a:t>), in </a:t>
            </a:r>
            <a:r>
              <a:rPr lang="en-IE" sz="2400" dirty="0" err="1" smtClean="0"/>
              <a:t>Downes</a:t>
            </a:r>
            <a:r>
              <a:rPr lang="en-IE" sz="2400" dirty="0" smtClean="0"/>
              <a:t> &amp; </a:t>
            </a:r>
            <a:r>
              <a:rPr lang="en-IE" sz="2400" dirty="0" err="1" smtClean="0"/>
              <a:t>Cefai</a:t>
            </a:r>
            <a:r>
              <a:rPr lang="en-IE" sz="2400" dirty="0" smtClean="0"/>
              <a:t> 2016.</a:t>
            </a:r>
          </a:p>
          <a:p>
            <a:endParaRPr lang="en-IE" sz="2400" dirty="0"/>
          </a:p>
          <a:p>
            <a:r>
              <a:rPr lang="en-IE" sz="2400" dirty="0" smtClean="0"/>
              <a:t>Austria: Cooperation </a:t>
            </a:r>
            <a:r>
              <a:rPr lang="en-IE" sz="2400" dirty="0"/>
              <a:t>mechanisms exist/are being </a:t>
            </a:r>
            <a:r>
              <a:rPr lang="en-IE" sz="2400" dirty="0" smtClean="0"/>
              <a:t>developed – </a:t>
            </a:r>
            <a:r>
              <a:rPr lang="en-IE" sz="2400" dirty="0" smtClean="0">
                <a:solidFill>
                  <a:srgbClr val="FFFF00"/>
                </a:solidFill>
              </a:rPr>
              <a:t>Education and Social Affairs</a:t>
            </a:r>
          </a:p>
          <a:p>
            <a:endParaRPr lang="en-IE" sz="2400" dirty="0"/>
          </a:p>
          <a:p>
            <a:r>
              <a:rPr lang="en-IE" sz="2400" dirty="0" smtClean="0"/>
              <a:t>Austria: </a:t>
            </a:r>
            <a:r>
              <a:rPr lang="en-IE" sz="2400" dirty="0" smtClean="0">
                <a:solidFill>
                  <a:srgbClr val="FFFF00"/>
                </a:solidFill>
              </a:rPr>
              <a:t>No </a:t>
            </a:r>
            <a:r>
              <a:rPr lang="en-IE" sz="2400" dirty="0">
                <a:solidFill>
                  <a:srgbClr val="FFFF00"/>
                </a:solidFill>
              </a:rPr>
              <a:t>comprehensive strategy</a:t>
            </a:r>
            <a:r>
              <a:rPr lang="en-IE" sz="2400" dirty="0"/>
              <a:t>/no specific ELET </a:t>
            </a:r>
            <a:r>
              <a:rPr lang="en-IE" sz="2400" dirty="0" smtClean="0"/>
              <a:t>policies/measures</a:t>
            </a:r>
            <a:r>
              <a:rPr lang="en-IE" sz="2400" dirty="0"/>
              <a:t> </a:t>
            </a:r>
            <a:r>
              <a:rPr lang="en-IE" sz="2400" dirty="0" smtClean="0"/>
              <a:t>- </a:t>
            </a:r>
            <a:r>
              <a:rPr lang="en-IE" sz="2400" dirty="0" smtClean="0">
                <a:solidFill>
                  <a:srgbClr val="FFFF00"/>
                </a:solidFill>
              </a:rPr>
              <a:t>Education and Health</a:t>
            </a:r>
          </a:p>
          <a:p>
            <a:endParaRPr lang="en-IE" sz="2400" dirty="0" smtClean="0">
              <a:solidFill>
                <a:srgbClr val="FFFF00"/>
              </a:solidFill>
            </a:endParaRPr>
          </a:p>
          <a:p>
            <a:r>
              <a:rPr lang="en-IE" sz="2400" dirty="0" smtClean="0">
                <a:solidFill>
                  <a:srgbClr val="FFFF00"/>
                </a:solidFill>
              </a:rPr>
              <a:t>Not - There </a:t>
            </a:r>
            <a:r>
              <a:rPr lang="en-IE" sz="2400" dirty="0">
                <a:solidFill>
                  <a:srgbClr val="FFFF00"/>
                </a:solidFill>
              </a:rPr>
              <a:t>is a tradition of cross-government cooperation at central/top -level</a:t>
            </a:r>
          </a:p>
          <a:p>
            <a:r>
              <a:rPr lang="en-IE" sz="2400" dirty="0" smtClean="0">
                <a:solidFill>
                  <a:srgbClr val="FFFF00"/>
                </a:solidFill>
              </a:rPr>
              <a:t>Not- Cooperation </a:t>
            </a:r>
            <a:r>
              <a:rPr lang="en-IE" sz="2400" dirty="0">
                <a:solidFill>
                  <a:srgbClr val="FFFF00"/>
                </a:solidFill>
              </a:rPr>
              <a:t>mechanisms are being tested within projects</a:t>
            </a:r>
            <a:endParaRPr lang="en-IE" sz="2400" dirty="0" smtClean="0">
              <a:solidFill>
                <a:srgbClr val="FFFF00"/>
              </a:solidFill>
            </a:endParaRPr>
          </a:p>
          <a:p>
            <a:endParaRPr lang="en-IE" sz="2400" dirty="0"/>
          </a:p>
          <a:p>
            <a:r>
              <a:rPr lang="en-IE" sz="2400" dirty="0" smtClean="0"/>
              <a:t>Cross Government Bullying Cooperation ???</a:t>
            </a:r>
          </a:p>
          <a:p>
            <a:endParaRPr lang="en-IE" sz="2400" dirty="0"/>
          </a:p>
        </p:txBody>
      </p:sp>
    </p:spTree>
    <p:extLst>
      <p:ext uri="{BB962C8B-B14F-4D97-AF65-F5344CB8AC3E}">
        <p14:creationId xmlns:p14="http://schemas.microsoft.com/office/powerpoint/2010/main" val="3855290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640960" cy="3539430"/>
          </a:xfrm>
          <a:prstGeom prst="rect">
            <a:avLst/>
          </a:prstGeom>
        </p:spPr>
        <p:txBody>
          <a:bodyPr wrap="square">
            <a:spAutoFit/>
          </a:bodyPr>
          <a:lstStyle/>
          <a:p>
            <a:r>
              <a:rPr lang="en-IE" sz="3200" dirty="0"/>
              <a:t>  </a:t>
            </a:r>
          </a:p>
          <a:p>
            <a:r>
              <a:rPr lang="en-IE" sz="3200" b="1" dirty="0"/>
              <a:t>Internationally Above Average Prevalence of Being Bullied in Austria </a:t>
            </a:r>
          </a:p>
          <a:p>
            <a:r>
              <a:rPr lang="en-IE" sz="3200" dirty="0"/>
              <a:t> </a:t>
            </a:r>
          </a:p>
          <a:p>
            <a:r>
              <a:rPr lang="en-IE" sz="3200" dirty="0"/>
              <a:t>25% of 13 year old boys are bullied. 32% of 15 year old boys and 28% of 13 year old boys bully their peers (Currie et al. 2012)</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232126"/>
            <a:ext cx="2599153" cy="239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3788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48564216"/>
              </p:ext>
            </p:extLst>
          </p:nvPr>
        </p:nvGraphicFramePr>
        <p:xfrm>
          <a:off x="646276" y="163278"/>
          <a:ext cx="7704855" cy="5131993"/>
        </p:xfrm>
        <a:graphic>
          <a:graphicData uri="http://schemas.openxmlformats.org/drawingml/2006/table">
            <a:tbl>
              <a:tblPr firstRow="1" firstCol="1" bandRow="1">
                <a:tableStyleId>{5C22544A-7EE6-4342-B048-85BDC9FD1C3A}</a:tableStyleId>
              </a:tblPr>
              <a:tblGrid>
                <a:gridCol w="1212809"/>
                <a:gridCol w="290360"/>
                <a:gridCol w="605998"/>
                <a:gridCol w="607623"/>
                <a:gridCol w="608435"/>
                <a:gridCol w="608435"/>
                <a:gridCol w="607623"/>
                <a:gridCol w="607623"/>
                <a:gridCol w="610872"/>
                <a:gridCol w="610872"/>
                <a:gridCol w="1043845"/>
                <a:gridCol w="290360"/>
              </a:tblGrid>
              <a:tr h="524629">
                <a:tc gridSpan="2">
                  <a:txBody>
                    <a:bodyPr/>
                    <a:lstStyle/>
                    <a:p>
                      <a:pPr>
                        <a:lnSpc>
                          <a:spcPct val="115000"/>
                        </a:lnSpc>
                        <a:spcAft>
                          <a:spcPts val="0"/>
                        </a:spcAft>
                      </a:pPr>
                      <a:r>
                        <a:rPr lang="en-IE" sz="2400" dirty="0">
                          <a:effectLst/>
                        </a:rPr>
                        <a:t>Country</a:t>
                      </a:r>
                      <a:endParaRPr lang="en-IE" sz="2400" dirty="0">
                        <a:effectLst/>
                        <a:latin typeface="Calibri"/>
                        <a:ea typeface="Calibri"/>
                        <a:cs typeface="Times New Roman"/>
                      </a:endParaRPr>
                    </a:p>
                  </a:txBody>
                  <a:tcPr marL="68580" marR="68580" marT="0" marB="0"/>
                </a:tc>
                <a:tc hMerge="1">
                  <a:txBody>
                    <a:bodyPr/>
                    <a:lstStyle/>
                    <a:p>
                      <a:endParaRPr lang="en-IE"/>
                    </a:p>
                  </a:txBody>
                  <a:tcPr/>
                </a:tc>
                <a:tc gridSpan="2">
                  <a:txBody>
                    <a:bodyPr/>
                    <a:lstStyle/>
                    <a:p>
                      <a:pPr>
                        <a:lnSpc>
                          <a:spcPct val="115000"/>
                        </a:lnSpc>
                        <a:spcAft>
                          <a:spcPts val="0"/>
                        </a:spcAft>
                      </a:pPr>
                      <a:r>
                        <a:rPr lang="en-IE" sz="2400">
                          <a:effectLst/>
                        </a:rPr>
                        <a:t>11 years</a:t>
                      </a:r>
                      <a:endParaRPr lang="en-IE" sz="2400">
                        <a:effectLst/>
                        <a:latin typeface="Calibri"/>
                        <a:ea typeface="Calibri"/>
                        <a:cs typeface="Times New Roman"/>
                      </a:endParaRPr>
                    </a:p>
                  </a:txBody>
                  <a:tcPr marL="68580" marR="68580" marT="0" marB="0"/>
                </a:tc>
                <a:tc hMerge="1">
                  <a:txBody>
                    <a:bodyPr/>
                    <a:lstStyle/>
                    <a:p>
                      <a:endParaRPr lang="en-IE"/>
                    </a:p>
                  </a:txBody>
                  <a:tcPr/>
                </a:tc>
                <a:tc gridSpan="2">
                  <a:txBody>
                    <a:bodyPr/>
                    <a:lstStyle/>
                    <a:p>
                      <a:pPr>
                        <a:lnSpc>
                          <a:spcPct val="115000"/>
                        </a:lnSpc>
                        <a:spcAft>
                          <a:spcPts val="0"/>
                        </a:spcAft>
                      </a:pPr>
                      <a:r>
                        <a:rPr lang="en-IE" sz="2400">
                          <a:effectLst/>
                        </a:rPr>
                        <a:t>13 years</a:t>
                      </a:r>
                      <a:endParaRPr lang="en-IE" sz="2400">
                        <a:effectLst/>
                        <a:latin typeface="Calibri"/>
                        <a:ea typeface="Calibri"/>
                        <a:cs typeface="Times New Roman"/>
                      </a:endParaRPr>
                    </a:p>
                  </a:txBody>
                  <a:tcPr marL="68580" marR="68580" marT="0" marB="0"/>
                </a:tc>
                <a:tc hMerge="1">
                  <a:txBody>
                    <a:bodyPr/>
                    <a:lstStyle/>
                    <a:p>
                      <a:endParaRPr lang="en-IE"/>
                    </a:p>
                  </a:txBody>
                  <a:tcPr/>
                </a:tc>
                <a:tc gridSpan="2">
                  <a:txBody>
                    <a:bodyPr/>
                    <a:lstStyle/>
                    <a:p>
                      <a:pPr>
                        <a:lnSpc>
                          <a:spcPct val="115000"/>
                        </a:lnSpc>
                        <a:spcAft>
                          <a:spcPts val="0"/>
                        </a:spcAft>
                      </a:pPr>
                      <a:r>
                        <a:rPr lang="en-IE" sz="2400">
                          <a:effectLst/>
                        </a:rPr>
                        <a:t>15 years</a:t>
                      </a:r>
                      <a:endParaRPr lang="en-IE" sz="2400">
                        <a:effectLst/>
                        <a:latin typeface="Calibri"/>
                        <a:ea typeface="Calibri"/>
                        <a:cs typeface="Times New Roman"/>
                      </a:endParaRPr>
                    </a:p>
                  </a:txBody>
                  <a:tcPr marL="68580" marR="68580" marT="0" marB="0"/>
                </a:tc>
                <a:tc hMerge="1">
                  <a:txBody>
                    <a:bodyPr/>
                    <a:lstStyle/>
                    <a:p>
                      <a:endParaRPr lang="en-IE"/>
                    </a:p>
                  </a:txBody>
                  <a:tcPr/>
                </a:tc>
                <a:tc gridSpan="2">
                  <a:txBody>
                    <a:bodyPr/>
                    <a:lstStyle/>
                    <a:p>
                      <a:pPr>
                        <a:lnSpc>
                          <a:spcPct val="115000"/>
                        </a:lnSpc>
                        <a:spcAft>
                          <a:spcPts val="0"/>
                        </a:spcAft>
                      </a:pPr>
                      <a:r>
                        <a:rPr lang="en-IE" sz="2400">
                          <a:effectLst/>
                        </a:rPr>
                        <a:t>Range</a:t>
                      </a:r>
                      <a:endParaRPr lang="en-IE" sz="2400">
                        <a:effectLst/>
                        <a:latin typeface="Calibri"/>
                        <a:ea typeface="Calibri"/>
                        <a:cs typeface="Times New Roman"/>
                      </a:endParaRPr>
                    </a:p>
                  </a:txBody>
                  <a:tcPr marL="68580" marR="68580" marT="0" marB="0"/>
                </a:tc>
                <a:tc hMerge="1">
                  <a:txBody>
                    <a:bodyPr/>
                    <a:lstStyle/>
                    <a:p>
                      <a:endParaRPr lang="en-IE"/>
                    </a:p>
                  </a:txBody>
                  <a:tcPr/>
                </a:tc>
                <a:tc gridSpan="2">
                  <a:txBody>
                    <a:bodyPr/>
                    <a:lstStyle/>
                    <a:p>
                      <a:pPr>
                        <a:lnSpc>
                          <a:spcPct val="115000"/>
                        </a:lnSpc>
                        <a:spcAft>
                          <a:spcPts val="0"/>
                        </a:spcAft>
                      </a:pPr>
                      <a:r>
                        <a:rPr lang="en-IE" sz="2400">
                          <a:effectLst/>
                        </a:rPr>
                        <a:t>Total</a:t>
                      </a:r>
                      <a:endParaRPr lang="en-IE" sz="2400">
                        <a:effectLst/>
                        <a:latin typeface="Calibri"/>
                        <a:ea typeface="Calibri"/>
                        <a:cs typeface="Times New Roman"/>
                      </a:endParaRPr>
                    </a:p>
                  </a:txBody>
                  <a:tcPr marL="68580" marR="68580" marT="0" marB="0"/>
                </a:tc>
                <a:tc hMerge="1">
                  <a:txBody>
                    <a:bodyPr/>
                    <a:lstStyle/>
                    <a:p>
                      <a:endParaRPr lang="en-IE"/>
                    </a:p>
                  </a:txBody>
                  <a:tcPr/>
                </a:tc>
              </a:tr>
              <a:tr h="524629">
                <a:tc gridSpan="2">
                  <a:txBody>
                    <a:bodyPr/>
                    <a:lstStyle/>
                    <a:p>
                      <a:pPr>
                        <a:lnSpc>
                          <a:spcPct val="115000"/>
                        </a:lnSpc>
                        <a:spcAft>
                          <a:spcPts val="0"/>
                        </a:spcAft>
                      </a:pPr>
                      <a:r>
                        <a:rPr lang="en-IE" sz="2400">
                          <a:effectLst/>
                        </a:rPr>
                        <a:t> </a:t>
                      </a:r>
                      <a:endParaRPr lang="en-IE" sz="2400">
                        <a:effectLst/>
                        <a:latin typeface="Calibri"/>
                        <a:ea typeface="Calibri"/>
                        <a:cs typeface="Times New Roman"/>
                      </a:endParaRPr>
                    </a:p>
                  </a:txBody>
                  <a:tcPr marL="68580" marR="68580" marT="0" marB="0"/>
                </a:tc>
                <a:tc hMerge="1">
                  <a:txBody>
                    <a:bodyPr/>
                    <a:lstStyle/>
                    <a:p>
                      <a:endParaRPr lang="en-IE"/>
                    </a:p>
                  </a:txBody>
                  <a:tcPr/>
                </a:tc>
                <a:tc>
                  <a:txBody>
                    <a:bodyPr/>
                    <a:lstStyle/>
                    <a:p>
                      <a:pPr>
                        <a:lnSpc>
                          <a:spcPct val="115000"/>
                        </a:lnSpc>
                        <a:spcAft>
                          <a:spcPts val="0"/>
                        </a:spcAft>
                      </a:pPr>
                      <a:r>
                        <a:rPr lang="en-IE" sz="2400">
                          <a:effectLst/>
                        </a:rPr>
                        <a:t>F</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M</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F</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M</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F</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M</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F</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M</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Range</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950">
                          <a:effectLst/>
                        </a:rPr>
                        <a:t> </a:t>
                      </a:r>
                      <a:endParaRPr lang="en-IE" sz="1100">
                        <a:effectLst/>
                        <a:latin typeface="Calibri"/>
                        <a:ea typeface="Calibri"/>
                        <a:cs typeface="Times New Roman"/>
                      </a:endParaRPr>
                    </a:p>
                  </a:txBody>
                  <a:tcPr marL="68580" marR="68580" marT="0" marB="0"/>
                </a:tc>
              </a:tr>
              <a:tr h="524629">
                <a:tc>
                  <a:txBody>
                    <a:bodyPr/>
                    <a:lstStyle/>
                    <a:p>
                      <a:pPr>
                        <a:lnSpc>
                          <a:spcPct val="115000"/>
                        </a:lnSpc>
                        <a:spcAft>
                          <a:spcPts val="0"/>
                        </a:spcAft>
                      </a:pPr>
                      <a:r>
                        <a:rPr lang="en-IE" sz="2400">
                          <a:effectLst/>
                        </a:rPr>
                        <a:t>Austria</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 </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16</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20</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16</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25</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9-16</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19-25</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9-25</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950">
                          <a:effectLst/>
                        </a:rPr>
                        <a:t> </a:t>
                      </a:r>
                      <a:endParaRPr lang="en-IE" sz="1100">
                        <a:effectLst/>
                        <a:latin typeface="Calibri"/>
                        <a:ea typeface="Calibri"/>
                        <a:cs typeface="Times New Roman"/>
                      </a:endParaRPr>
                    </a:p>
                  </a:txBody>
                  <a:tcPr marL="68580" marR="68580" marT="0" marB="0"/>
                </a:tc>
              </a:tr>
              <a:tr h="524629">
                <a:tc>
                  <a:txBody>
                    <a:bodyPr/>
                    <a:lstStyle/>
                    <a:p>
                      <a:pPr>
                        <a:lnSpc>
                          <a:spcPct val="115000"/>
                        </a:lnSpc>
                        <a:spcAft>
                          <a:spcPts val="0"/>
                        </a:spcAft>
                      </a:pPr>
                      <a:r>
                        <a:rPr lang="en-IE" sz="2400">
                          <a:effectLst/>
                        </a:rPr>
                        <a:t>Denmark</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 </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4</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5</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4-7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dirty="0">
                          <a:effectLst/>
                        </a:rPr>
                        <a:t>5-7</a:t>
                      </a:r>
                      <a:endParaRPr lang="en-IE"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4-7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950">
                          <a:effectLst/>
                        </a:rPr>
                        <a:t> </a:t>
                      </a:r>
                      <a:endParaRPr lang="en-IE" sz="1100">
                        <a:effectLst/>
                        <a:latin typeface="Calibri"/>
                        <a:ea typeface="Calibri"/>
                        <a:cs typeface="Times New Roman"/>
                      </a:endParaRPr>
                    </a:p>
                  </a:txBody>
                  <a:tcPr marL="68580" marR="68580" marT="0" marB="0"/>
                </a:tc>
              </a:tr>
              <a:tr h="524629">
                <a:tc>
                  <a:txBody>
                    <a:bodyPr/>
                    <a:lstStyle/>
                    <a:p>
                      <a:pPr>
                        <a:lnSpc>
                          <a:spcPct val="115000"/>
                        </a:lnSpc>
                        <a:spcAft>
                          <a:spcPts val="0"/>
                        </a:spcAft>
                      </a:pPr>
                      <a:r>
                        <a:rPr lang="en-IE" sz="2400">
                          <a:effectLst/>
                        </a:rPr>
                        <a:t>Germany</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 </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11</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11</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10</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8</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12</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8-11</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9-12</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8-11</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950">
                          <a:effectLst/>
                        </a:rPr>
                        <a:t> </a:t>
                      </a:r>
                      <a:endParaRPr lang="en-IE" sz="1100">
                        <a:effectLst/>
                        <a:latin typeface="Calibri"/>
                        <a:ea typeface="Calibri"/>
                        <a:cs typeface="Times New Roman"/>
                      </a:endParaRPr>
                    </a:p>
                  </a:txBody>
                  <a:tcPr marL="68580" marR="68580" marT="0" marB="0"/>
                </a:tc>
              </a:tr>
              <a:tr h="524629">
                <a:tc>
                  <a:txBody>
                    <a:bodyPr/>
                    <a:lstStyle/>
                    <a:p>
                      <a:pPr>
                        <a:lnSpc>
                          <a:spcPct val="115000"/>
                        </a:lnSpc>
                        <a:spcAft>
                          <a:spcPts val="0"/>
                        </a:spcAft>
                      </a:pPr>
                      <a:r>
                        <a:rPr lang="en-IE" sz="2400">
                          <a:effectLst/>
                        </a:rPr>
                        <a:t>Greece</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 </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8</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12</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8-12</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7-12</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950">
                          <a:effectLst/>
                        </a:rPr>
                        <a:t> </a:t>
                      </a:r>
                      <a:endParaRPr lang="en-IE" sz="1100">
                        <a:effectLst/>
                        <a:latin typeface="Calibri"/>
                        <a:ea typeface="Calibri"/>
                        <a:cs typeface="Times New Roman"/>
                      </a:endParaRPr>
                    </a:p>
                  </a:txBody>
                  <a:tcPr marL="68580" marR="68580" marT="0" marB="0"/>
                </a:tc>
              </a:tr>
              <a:tr h="524629">
                <a:tc gridSpan="2">
                  <a:txBody>
                    <a:bodyPr/>
                    <a:lstStyle/>
                    <a:p>
                      <a:pPr>
                        <a:lnSpc>
                          <a:spcPct val="115000"/>
                        </a:lnSpc>
                        <a:spcAft>
                          <a:spcPts val="0"/>
                        </a:spcAft>
                      </a:pPr>
                      <a:r>
                        <a:rPr lang="en-IE" sz="2400">
                          <a:effectLst/>
                        </a:rPr>
                        <a:t>Hungary</a:t>
                      </a:r>
                      <a:endParaRPr lang="en-IE" sz="2400">
                        <a:effectLst/>
                        <a:latin typeface="Calibri"/>
                        <a:ea typeface="Calibri"/>
                        <a:cs typeface="Times New Roman"/>
                      </a:endParaRPr>
                    </a:p>
                  </a:txBody>
                  <a:tcPr marL="68580" marR="68580" marT="0" marB="0"/>
                </a:tc>
                <a:tc hMerge="1">
                  <a:txBody>
                    <a:bodyPr/>
                    <a:lstStyle/>
                    <a:p>
                      <a:endParaRPr lang="en-IE"/>
                    </a:p>
                  </a:txBody>
                  <a:tcPr/>
                </a:tc>
                <a:tc>
                  <a:txBody>
                    <a:bodyPr/>
                    <a:lstStyle/>
                    <a:p>
                      <a:pPr>
                        <a:lnSpc>
                          <a:spcPct val="115000"/>
                        </a:lnSpc>
                        <a:spcAft>
                          <a:spcPts val="0"/>
                        </a:spcAft>
                      </a:pPr>
                      <a:r>
                        <a:rPr lang="en-IE" sz="2400">
                          <a:effectLst/>
                        </a:rPr>
                        <a:t>8</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13</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8</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9</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4</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5</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4-8</a:t>
                      </a:r>
                      <a:endParaRPr lang="en-IE" sz="2400">
                        <a:effectLst/>
                        <a:latin typeface="Calibri"/>
                        <a:ea typeface="Calibri"/>
                        <a:cs typeface="Times New Roman"/>
                      </a:endParaRPr>
                    </a:p>
                  </a:txBody>
                  <a:tcPr marL="68580" marR="68580" marT="0" marB="0"/>
                </a:tc>
                <a:tc>
                  <a:txBody>
                    <a:bodyPr/>
                    <a:lstStyle/>
                    <a:p>
                      <a:pPr>
                        <a:lnSpc>
                          <a:spcPct val="115000"/>
                        </a:lnSpc>
                        <a:spcAft>
                          <a:spcPts val="0"/>
                        </a:spcAft>
                      </a:pPr>
                      <a:r>
                        <a:rPr lang="en-IE" sz="2400">
                          <a:effectLst/>
                        </a:rPr>
                        <a:t>5-13</a:t>
                      </a:r>
                      <a:endParaRPr lang="en-IE" sz="2400">
                        <a:effectLst/>
                        <a:latin typeface="Calibri"/>
                        <a:ea typeface="Calibri"/>
                        <a:cs typeface="Times New Roman"/>
                      </a:endParaRPr>
                    </a:p>
                  </a:txBody>
                  <a:tcPr marL="68580" marR="68580" marT="0" marB="0"/>
                </a:tc>
                <a:tc gridSpan="2">
                  <a:txBody>
                    <a:bodyPr/>
                    <a:lstStyle/>
                    <a:p>
                      <a:pPr>
                        <a:lnSpc>
                          <a:spcPct val="115000"/>
                        </a:lnSpc>
                        <a:spcAft>
                          <a:spcPts val="0"/>
                        </a:spcAft>
                      </a:pPr>
                      <a:r>
                        <a:rPr lang="en-IE" sz="2400" dirty="0">
                          <a:effectLst/>
                        </a:rPr>
                        <a:t>4-13</a:t>
                      </a:r>
                      <a:endParaRPr lang="en-IE" sz="2400" dirty="0">
                        <a:effectLst/>
                        <a:latin typeface="Calibri"/>
                        <a:ea typeface="Calibri"/>
                        <a:cs typeface="Times New Roman"/>
                      </a:endParaRPr>
                    </a:p>
                  </a:txBody>
                  <a:tcPr marL="68580" marR="68580" marT="0" marB="0"/>
                </a:tc>
                <a:tc hMerge="1">
                  <a:txBody>
                    <a:bodyPr/>
                    <a:lstStyle/>
                    <a:p>
                      <a:endParaRPr lang="en-IE"/>
                    </a:p>
                  </a:txBody>
                  <a:tcPr/>
                </a:tc>
              </a:tr>
            </a:tbl>
          </a:graphicData>
        </a:graphic>
      </p:graphicFrame>
      <p:sp>
        <p:nvSpPr>
          <p:cNvPr id="5" name="Rectangle 3"/>
          <p:cNvSpPr>
            <a:spLocks noGrp="1" noChangeArrowheads="1"/>
          </p:cNvSpPr>
          <p:nvPr>
            <p:ph type="ctrTitle" idx="4294967295"/>
          </p:nvPr>
        </p:nvSpPr>
        <p:spPr bwMode="auto">
          <a:xfrm>
            <a:off x="251520" y="5883951"/>
            <a:ext cx="8640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IE" altLang="en-US" sz="2000" b="0" i="0" u="none" strike="noStrike" cap="none" normalizeH="0" baseline="0" dirty="0" smtClean="0">
                <a:ln>
                  <a:noFill/>
                </a:ln>
                <a:effectLst/>
                <a:latin typeface="+mn-lt"/>
                <a:ea typeface="Times New Roman" pitchFamily="18" charset="0"/>
                <a:cs typeface="Arial" pitchFamily="34" charset="0"/>
              </a:rPr>
              <a:t>TABLE 1. Peer Victimisation in Europe, % (i.e. those reporting being a victim of bullying) WHO 2010</a:t>
            </a:r>
            <a:endParaRPr kumimoji="0" lang="en-IE" altLang="en-US" sz="2000" b="0" i="0" u="none" strike="noStrike" cap="none" normalizeH="0" baseline="0" dirty="0" smtClean="0">
              <a:ln>
                <a:noFill/>
              </a:ln>
              <a:effectLst/>
              <a:latin typeface="+mn-lt"/>
              <a:cs typeface="Arial" pitchFamily="34" charset="0"/>
            </a:endParaRPr>
          </a:p>
        </p:txBody>
      </p:sp>
    </p:spTree>
    <p:extLst>
      <p:ext uri="{BB962C8B-B14F-4D97-AF65-F5344CB8AC3E}">
        <p14:creationId xmlns:p14="http://schemas.microsoft.com/office/powerpoint/2010/main" val="2413910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033" y="26296"/>
            <a:ext cx="9036496" cy="6370975"/>
          </a:xfrm>
          <a:prstGeom prst="rect">
            <a:avLst/>
          </a:prstGeom>
        </p:spPr>
        <p:txBody>
          <a:bodyPr wrap="square">
            <a:spAutoFit/>
          </a:bodyPr>
          <a:lstStyle/>
          <a:p>
            <a:pPr>
              <a:spcAft>
                <a:spcPts val="0"/>
              </a:spcAft>
            </a:pPr>
            <a:r>
              <a:rPr lang="en-GB" sz="2400" smtClean="0">
                <a:solidFill>
                  <a:srgbClr val="FFFF00"/>
                </a:solidFill>
                <a:ea typeface="Times New Roman" panose="02020603050405020304" pitchFamily="18" charset="0"/>
              </a:rPr>
              <a:t>BULLYING: A HIDDEN PROBLEM</a:t>
            </a:r>
            <a:r>
              <a:rPr lang="en-IE" sz="2400" b="1" smtClean="0">
                <a:solidFill>
                  <a:srgbClr val="FFFF00"/>
                </a:solidFill>
                <a:ea typeface="Times New Roman" panose="02020603050405020304" pitchFamily="18" charset="0"/>
              </a:rPr>
              <a:t> </a:t>
            </a:r>
            <a:r>
              <a:rPr lang="en-GB" sz="2400" smtClean="0">
                <a:ea typeface="Times New Roman" panose="02020603050405020304" pitchFamily="18" charset="0"/>
              </a:rPr>
              <a:t>(Downes 2004)</a:t>
            </a:r>
            <a:endParaRPr lang="en-IE" sz="2400" b="1" smtClean="0">
              <a:ea typeface="Times New Roman" panose="02020603050405020304" pitchFamily="18" charset="0"/>
            </a:endParaRPr>
          </a:p>
          <a:p>
            <a:pPr>
              <a:spcAft>
                <a:spcPts val="0"/>
              </a:spcAft>
            </a:pPr>
            <a:r>
              <a:rPr lang="en-GB" sz="2400" smtClean="0">
                <a:ea typeface="Times New Roman" panose="02020603050405020304" pitchFamily="18" charset="0"/>
              </a:rPr>
              <a:t> </a:t>
            </a:r>
            <a:endParaRPr lang="en-IE" sz="2400" b="1" smtClean="0">
              <a:ea typeface="Times New Roman" panose="02020603050405020304" pitchFamily="18" charset="0"/>
            </a:endParaRPr>
          </a:p>
          <a:p>
            <a:pPr>
              <a:spcAft>
                <a:spcPts val="0"/>
              </a:spcAft>
            </a:pPr>
            <a:r>
              <a:rPr lang="en-GB" sz="2400" smtClean="0">
                <a:ea typeface="Times New Roman" panose="02020603050405020304" pitchFamily="18" charset="0"/>
                <a:cs typeface="Times New Roman" panose="02020603050405020304" pitchFamily="18" charset="0"/>
              </a:rPr>
              <a:t>“I’d have guards to guard me to stop anyone starting on me”</a:t>
            </a:r>
          </a:p>
          <a:p>
            <a:pPr>
              <a:spcAft>
                <a:spcPts val="0"/>
              </a:spcAft>
            </a:pPr>
            <a:r>
              <a:rPr lang="en-GB" sz="2400" smtClean="0">
                <a:ea typeface="Times New Roman" panose="02020603050405020304" pitchFamily="18" charset="0"/>
                <a:cs typeface="Times New Roman" panose="02020603050405020304" pitchFamily="18" charset="0"/>
              </a:rPr>
              <a:t> (4</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M, FG)</a:t>
            </a:r>
            <a:endParaRPr lang="en-IE" sz="2400" b="1" smtClean="0">
              <a:ea typeface="Times New Roman" panose="02020603050405020304" pitchFamily="18" charset="0"/>
              <a:cs typeface="Times New Roman" panose="02020603050405020304" pitchFamily="18" charset="0"/>
            </a:endParaRPr>
          </a:p>
          <a:p>
            <a:pPr>
              <a:spcAft>
                <a:spcPts val="0"/>
              </a:spcAft>
            </a:pPr>
            <a:endParaRPr lang="en-GB" sz="2400" smtClean="0">
              <a:ea typeface="Times New Roman" panose="02020603050405020304" pitchFamily="18" charset="0"/>
              <a:cs typeface="Times New Roman" panose="02020603050405020304" pitchFamily="18" charset="0"/>
            </a:endParaRPr>
          </a:p>
          <a:p>
            <a:pPr>
              <a:spcAft>
                <a:spcPts val="0"/>
              </a:spcAft>
            </a:pPr>
            <a:r>
              <a:rPr lang="en-GB" sz="2400" smtClean="0">
                <a:ea typeface="Times New Roman" panose="02020603050405020304" pitchFamily="18" charset="0"/>
                <a:cs typeface="Times New Roman" panose="02020603050405020304" pitchFamily="18" charset="0"/>
              </a:rPr>
              <a:t>“I would put cameras on the walls so they would know who is bullying” (4</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M, Q)</a:t>
            </a:r>
            <a:endParaRPr lang="en-IE" sz="2400" b="1" smtClean="0">
              <a:ea typeface="Times New Roman" panose="02020603050405020304" pitchFamily="18" charset="0"/>
              <a:cs typeface="Times New Roman" panose="02020603050405020304" pitchFamily="18" charset="0"/>
            </a:endParaRPr>
          </a:p>
          <a:p>
            <a:pPr>
              <a:spcAft>
                <a:spcPts val="0"/>
              </a:spcAft>
            </a:pPr>
            <a:r>
              <a:rPr lang="en-GB" sz="2400" smtClean="0">
                <a:ea typeface="Times New Roman" panose="02020603050405020304" pitchFamily="18" charset="0"/>
                <a:cs typeface="Times New Roman" panose="02020603050405020304" pitchFamily="18" charset="0"/>
              </a:rPr>
              <a:t>“bullys, blow up the school” (5</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M, Q)</a:t>
            </a:r>
            <a:endParaRPr lang="en-IE" sz="2400" b="1" smtClean="0">
              <a:ea typeface="Times New Roman" panose="02020603050405020304" pitchFamily="18" charset="0"/>
              <a:cs typeface="Times New Roman" panose="02020603050405020304" pitchFamily="18" charset="0"/>
            </a:endParaRPr>
          </a:p>
          <a:p>
            <a:pPr>
              <a:spcAft>
                <a:spcPts val="0"/>
              </a:spcAft>
            </a:pPr>
            <a:endParaRPr lang="en-GB" sz="2400" smtClean="0">
              <a:ea typeface="Times New Roman" panose="02020603050405020304" pitchFamily="18" charset="0"/>
              <a:cs typeface="Times New Roman" panose="02020603050405020304" pitchFamily="18" charset="0"/>
            </a:endParaRPr>
          </a:p>
          <a:p>
            <a:pPr>
              <a:spcAft>
                <a:spcPts val="0"/>
              </a:spcAft>
            </a:pPr>
            <a:r>
              <a:rPr lang="en-GB" sz="2400" smtClean="0">
                <a:ea typeface="Times New Roman" panose="02020603050405020304" pitchFamily="18" charset="0"/>
                <a:cs typeface="Times New Roman" panose="02020603050405020304" pitchFamily="18" charset="0"/>
              </a:rPr>
              <a:t>“I would make all the school a bullyfree zone” (6</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M, Q)</a:t>
            </a:r>
            <a:endParaRPr lang="en-IE" sz="2400" b="1" smtClean="0">
              <a:ea typeface="Times New Roman" panose="02020603050405020304" pitchFamily="18" charset="0"/>
              <a:cs typeface="Times New Roman" panose="02020603050405020304" pitchFamily="18" charset="0"/>
            </a:endParaRPr>
          </a:p>
          <a:p>
            <a:pPr>
              <a:spcAft>
                <a:spcPts val="0"/>
              </a:spcAft>
            </a:pPr>
            <a:r>
              <a:rPr lang="en-GB" sz="2400" smtClean="0">
                <a:ea typeface="Times New Roman" panose="02020603050405020304" pitchFamily="18" charset="0"/>
                <a:cs typeface="Times New Roman" panose="02020603050405020304" pitchFamily="18" charset="0"/>
              </a:rPr>
              <a:t> “I would change all the bullies in my school to geeks” (6</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F, Q) </a:t>
            </a:r>
            <a:endParaRPr lang="en-IE" sz="2400" b="1" smtClean="0">
              <a:ea typeface="Times New Roman" panose="02020603050405020304" pitchFamily="18" charset="0"/>
              <a:cs typeface="Times New Roman" panose="02020603050405020304" pitchFamily="18" charset="0"/>
            </a:endParaRPr>
          </a:p>
          <a:p>
            <a:pPr>
              <a:spcAft>
                <a:spcPts val="0"/>
              </a:spcAft>
            </a:pPr>
            <a:r>
              <a:rPr lang="en-GB" sz="2400" smtClean="0">
                <a:ea typeface="Times New Roman" panose="02020603050405020304" pitchFamily="18" charset="0"/>
                <a:cs typeface="Times New Roman" panose="02020603050405020304" pitchFamily="18" charset="0"/>
              </a:rPr>
              <a:t>“One of the biggest problems” in the school is bullying (5</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M, FG) but “you don’t wanna be a rat” (5</a:t>
            </a:r>
            <a:r>
              <a:rPr lang="en-GB" sz="2400" baseline="30000" smtClean="0">
                <a:ea typeface="Times New Roman" panose="02020603050405020304" pitchFamily="18" charset="0"/>
                <a:cs typeface="Times New Roman" panose="02020603050405020304" pitchFamily="18" charset="0"/>
              </a:rPr>
              <a:t>th</a:t>
            </a:r>
            <a:r>
              <a:rPr lang="en-GB" sz="2400" smtClean="0">
                <a:ea typeface="Times New Roman" panose="02020603050405020304" pitchFamily="18" charset="0"/>
                <a:cs typeface="Times New Roman" panose="02020603050405020304" pitchFamily="18" charset="0"/>
              </a:rPr>
              <a:t> class, M, FG)</a:t>
            </a:r>
          </a:p>
          <a:p>
            <a:pPr>
              <a:spcAft>
                <a:spcPts val="0"/>
              </a:spcAft>
            </a:pPr>
            <a:endParaRPr lang="en-IE" sz="2400" smtClean="0">
              <a:ea typeface="Times New Roman" panose="02020603050405020304" pitchFamily="18" charset="0"/>
              <a:cs typeface="Times New Roman" panose="02020603050405020304" pitchFamily="18" charset="0"/>
            </a:endParaRPr>
          </a:p>
          <a:p>
            <a:pPr>
              <a:spcAft>
                <a:spcPts val="0"/>
              </a:spcAft>
            </a:pPr>
            <a:r>
              <a:rPr lang="en-IE" sz="2400" smtClean="0">
                <a:ea typeface="Times New Roman" panose="02020603050405020304" pitchFamily="18" charset="0"/>
                <a:cs typeface="Times New Roman" panose="02020603050405020304" pitchFamily="18" charset="0"/>
              </a:rPr>
              <a:t>“I would be absent because sometimes I get bullied” (5th class, M, Q)</a:t>
            </a:r>
          </a:p>
          <a:p>
            <a:pPr>
              <a:spcAft>
                <a:spcPts val="0"/>
              </a:spcAft>
            </a:pPr>
            <a:r>
              <a:rPr lang="en-IE" sz="2400" smtClean="0">
                <a:ea typeface="Times New Roman" panose="02020603050405020304" pitchFamily="18" charset="0"/>
                <a:cs typeface="Times New Roman" panose="02020603050405020304" pitchFamily="18" charset="0"/>
              </a:rPr>
              <a:t>– “No-one will end up in school if they keep getting bullied” (6th class, M, FG)</a:t>
            </a:r>
            <a:endParaRPr lang="en-GB" sz="2400" b="1" dirty="0">
              <a:effectLst/>
              <a:ea typeface="Times New Roman" panose="02020603050405020304" pitchFamily="18" charset="0"/>
              <a:cs typeface="Times New Roman" panose="02020603050405020304" pitchFamily="18" charset="0"/>
            </a:endParaRPr>
          </a:p>
        </p:txBody>
      </p:sp>
      <p:pic>
        <p:nvPicPr>
          <p:cNvPr id="3" name="Picture 3" descr="C:\Documents and Settings\mcloughv\Local Settings\Temporary Internet Files\Content.IE5\XLMZF702\MP9003414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1049" y="-243408"/>
            <a:ext cx="1566480" cy="21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760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40" y="188640"/>
            <a:ext cx="6984776" cy="6001643"/>
          </a:xfrm>
          <a:prstGeom prst="rect">
            <a:avLst/>
          </a:prstGeom>
        </p:spPr>
        <p:txBody>
          <a:bodyPr wrap="square">
            <a:spAutoFit/>
          </a:bodyPr>
          <a:lstStyle/>
          <a:p>
            <a:r>
              <a:rPr lang="en-IE" sz="2400" dirty="0" smtClean="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Teachers’ and Wider Support Services Role </a:t>
            </a:r>
            <a:r>
              <a:rPr lang="en-IE" sz="24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in Preventing the Consequences of </a:t>
            </a:r>
            <a:r>
              <a:rPr lang="en-IE" sz="2400" dirty="0" smtClean="0">
                <a:solidFill>
                  <a:srgbClr val="FFFF00"/>
                </a:solidFill>
                <a:latin typeface="Calibri" panose="020F0502020204030204" pitchFamily="34" charset="0"/>
                <a:ea typeface="Times New Roman" panose="02020603050405020304" pitchFamily="18" charset="0"/>
                <a:cs typeface="Times New Roman" panose="02020603050405020304" pitchFamily="18" charset="0"/>
              </a:rPr>
              <a:t>Bullying (Downes &amp; Cefai 2016): Building on Students’ Experiences</a:t>
            </a:r>
            <a:endParaRPr lang="en-IE" sz="24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endParaRPr lang="en-IE" sz="2400" dirty="0">
              <a:latin typeface="Calibri" panose="020F0502020204030204" pitchFamily="34" charset="0"/>
              <a:ea typeface="Times New Roman" panose="02020603050405020304" pitchFamily="18" charset="0"/>
              <a:cs typeface="Times New Roman" panose="02020603050405020304" pitchFamily="18" charset="0"/>
            </a:endParaRPr>
          </a:p>
          <a:p>
            <a:r>
              <a:rPr lang="lt-LT" sz="2400" dirty="0">
                <a:latin typeface="Calibri" panose="020F0502020204030204" pitchFamily="34" charset="0"/>
                <a:ea typeface="Times New Roman" panose="02020603050405020304" pitchFamily="18" charset="0"/>
                <a:cs typeface="Times New Roman" panose="02020603050405020304" pitchFamily="18" charset="0"/>
              </a:rPr>
              <a:t>Given the seriousness of the long-term impacts of </a:t>
            </a:r>
            <a:r>
              <a:rPr lang="lt-LT" sz="2400" dirty="0" smtClean="0">
                <a:latin typeface="Calibri" panose="020F0502020204030204" pitchFamily="34" charset="0"/>
                <a:ea typeface="Times New Roman" panose="02020603050405020304" pitchFamily="18" charset="0"/>
                <a:cs typeface="Times New Roman" panose="02020603050405020304" pitchFamily="18" charset="0"/>
              </a:rPr>
              <a:t>bullying</a:t>
            </a:r>
            <a:r>
              <a:rPr lang="en-IE" sz="2400" dirty="0" smtClean="0">
                <a:latin typeface="Calibri" panose="020F0502020204030204" pitchFamily="34" charset="0"/>
                <a:ea typeface="Times New Roman" panose="02020603050405020304" pitchFamily="18" charset="0"/>
                <a:cs typeface="Times New Roman" panose="02020603050405020304" pitchFamily="18" charset="0"/>
              </a:rPr>
              <a:t> (Mental Health</a:t>
            </a:r>
            <a:r>
              <a:rPr lang="lt-LT" sz="2400" dirty="0" smtClean="0">
                <a:latin typeface="Calibri" panose="020F0502020204030204" pitchFamily="34" charset="0"/>
                <a:ea typeface="Times New Roman" panose="02020603050405020304" pitchFamily="18" charset="0"/>
                <a:cs typeface="Times New Roman" panose="02020603050405020304" pitchFamily="18" charset="0"/>
              </a:rPr>
              <a:t>,</a:t>
            </a:r>
            <a:r>
              <a:rPr lang="en-IE" sz="2400" dirty="0" smtClean="0">
                <a:latin typeface="Calibri" panose="020F0502020204030204" pitchFamily="34" charset="0"/>
                <a:ea typeface="Times New Roman" panose="02020603050405020304" pitchFamily="18" charset="0"/>
                <a:cs typeface="Times New Roman" panose="02020603050405020304" pitchFamily="18" charset="0"/>
              </a:rPr>
              <a:t> Early School Leaving)</a:t>
            </a:r>
            <a:r>
              <a:rPr lang="lt-LT" sz="2400" dirty="0" smtClean="0">
                <a:latin typeface="Calibri" panose="020F0502020204030204" pitchFamily="34" charset="0"/>
                <a:ea typeface="Times New Roman" panose="02020603050405020304" pitchFamily="18" charset="0"/>
                <a:cs typeface="Times New Roman" panose="02020603050405020304" pitchFamily="18" charset="0"/>
              </a:rPr>
              <a:t> </a:t>
            </a:r>
            <a:r>
              <a:rPr lang="lt-LT" sz="2400" dirty="0">
                <a:latin typeface="Calibri" panose="020F0502020204030204" pitchFamily="34" charset="0"/>
                <a:ea typeface="Times New Roman" panose="02020603050405020304" pitchFamily="18" charset="0"/>
                <a:cs typeface="Times New Roman" panose="02020603050405020304" pitchFamily="18" charset="0"/>
              </a:rPr>
              <a:t>a prevention strategy needs to encompass not only prevention of the bullying but </a:t>
            </a:r>
            <a:r>
              <a:rPr lang="lt-LT" sz="2400" b="1" i="1" dirty="0">
                <a:latin typeface="Calibri" panose="020F0502020204030204" pitchFamily="34" charset="0"/>
                <a:ea typeface="Times New Roman" panose="02020603050405020304" pitchFamily="18" charset="0"/>
                <a:cs typeface="Times New Roman" panose="02020603050405020304" pitchFamily="18" charset="0"/>
              </a:rPr>
              <a:t>prevention of the</a:t>
            </a:r>
            <a:r>
              <a:rPr lang="lt-LT" sz="2400" b="1" dirty="0">
                <a:latin typeface="Calibri" panose="020F0502020204030204" pitchFamily="34" charset="0"/>
                <a:ea typeface="Times New Roman" panose="02020603050405020304" pitchFamily="18" charset="0"/>
                <a:cs typeface="Times New Roman" panose="02020603050405020304" pitchFamily="18" charset="0"/>
              </a:rPr>
              <a:t> </a:t>
            </a:r>
            <a:r>
              <a:rPr lang="lt-LT" sz="2400" b="1" i="1" dirty="0">
                <a:latin typeface="Calibri" panose="020F0502020204030204" pitchFamily="34" charset="0"/>
                <a:ea typeface="Times New Roman" panose="02020603050405020304" pitchFamily="18" charset="0"/>
                <a:cs typeface="Times New Roman" panose="02020603050405020304" pitchFamily="18" charset="0"/>
              </a:rPr>
              <a:t>consequences </a:t>
            </a:r>
            <a:r>
              <a:rPr lang="lt-LT" sz="2400" dirty="0">
                <a:latin typeface="Calibri" panose="020F0502020204030204" pitchFamily="34" charset="0"/>
                <a:ea typeface="Times New Roman" panose="02020603050405020304" pitchFamily="18" charset="0"/>
                <a:cs typeface="Times New Roman" panose="02020603050405020304" pitchFamily="18" charset="0"/>
              </a:rPr>
              <a:t>of bullying through system level emotional and social supports </a:t>
            </a:r>
            <a:endParaRPr lang="en-IE" sz="2400"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n-IE" sz="2400" dirty="0">
              <a:latin typeface="Calibri" panose="020F0502020204030204" pitchFamily="34" charset="0"/>
              <a:ea typeface="Times New Roman" panose="02020603050405020304" pitchFamily="18" charset="0"/>
              <a:cs typeface="Times New Roman" panose="02020603050405020304" pitchFamily="18" charset="0"/>
            </a:endParaRPr>
          </a:p>
          <a:p>
            <a:r>
              <a:rPr lang="en-IE" sz="2400" dirty="0">
                <a:latin typeface="Calibri" panose="020F0502020204030204" pitchFamily="34" charset="0"/>
                <a:ea typeface="Times New Roman" panose="02020603050405020304" pitchFamily="18" charset="0"/>
                <a:cs typeface="Times New Roman" panose="02020603050405020304" pitchFamily="18" charset="0"/>
              </a:rPr>
              <a:t>S</a:t>
            </a:r>
            <a:r>
              <a:rPr lang="lt-LT" sz="2400" dirty="0">
                <a:latin typeface="Calibri" panose="020F0502020204030204" pitchFamily="34" charset="0"/>
                <a:ea typeface="Times New Roman" panose="02020603050405020304" pitchFamily="18" charset="0"/>
                <a:cs typeface="Times New Roman" panose="02020603050405020304" pitchFamily="18" charset="0"/>
              </a:rPr>
              <a:t>upports could intervene at an early stage to prevent the escalation of experiential processes, such as selfdoubting and double victimising, described in a Swedish context (Thornberg et al., 2013).</a:t>
            </a:r>
            <a:endParaRPr lang="en-IE" sz="2400" dirty="0">
              <a:latin typeface="Calibri" panose="020F0502020204030204" pitchFamily="34" charset="0"/>
              <a:ea typeface="Times New Roman" panose="02020603050405020304" pitchFamily="18" charset="0"/>
              <a:cs typeface="Times New Roman" panose="02020603050405020304" pitchFamily="18" charset="0"/>
            </a:endParaRPr>
          </a:p>
          <a:p>
            <a:endParaRPr lang="en-IE" sz="2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2216" y="1124744"/>
            <a:ext cx="2081784" cy="3121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06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7776864" cy="6740307"/>
          </a:xfrm>
          <a:prstGeom prst="rect">
            <a:avLst/>
          </a:prstGeom>
        </p:spPr>
        <p:txBody>
          <a:bodyPr wrap="square">
            <a:spAutoFit/>
          </a:bodyPr>
          <a:lstStyle/>
          <a:p>
            <a:r>
              <a:rPr lang="lt-LT" sz="2400" dirty="0">
                <a:latin typeface="Calibri" panose="020F0502020204030204" pitchFamily="34" charset="0"/>
                <a:ea typeface="Calibri" panose="020F0502020204030204" pitchFamily="34" charset="0"/>
                <a:cs typeface="Times New Roman" panose="02020603050405020304" pitchFamily="18" charset="0"/>
              </a:rPr>
              <a:t>Radliff et al. (2015) </a:t>
            </a:r>
            <a:r>
              <a:rPr lang="lt-LT" sz="2400" dirty="0" smtClean="0">
                <a:latin typeface="Calibri" panose="020F0502020204030204" pitchFamily="34" charset="0"/>
                <a:ea typeface="Calibri" panose="020F0502020204030204" pitchFamily="34" charset="0"/>
                <a:cs typeface="Times New Roman" panose="02020603050405020304" pitchFamily="18" charset="0"/>
              </a:rPr>
              <a:t>hopelessness </a:t>
            </a:r>
            <a:r>
              <a:rPr lang="lt-LT" sz="2400" dirty="0">
                <a:latin typeface="Calibri" panose="020F0502020204030204" pitchFamily="34" charset="0"/>
                <a:ea typeface="Calibri" panose="020F0502020204030204" pitchFamily="34" charset="0"/>
                <a:cs typeface="Times New Roman" panose="02020603050405020304" pitchFamily="18" charset="0"/>
              </a:rPr>
              <a:t>as a mediator </a:t>
            </a:r>
            <a:r>
              <a:rPr lang="en-IE" sz="2400" dirty="0" smtClean="0">
                <a:latin typeface="Calibri" panose="020F0502020204030204" pitchFamily="34" charset="0"/>
                <a:ea typeface="Calibri" panose="020F0502020204030204" pitchFamily="34" charset="0"/>
                <a:cs typeface="Times New Roman" panose="02020603050405020304" pitchFamily="18" charset="0"/>
              </a:rPr>
              <a:t>for</a:t>
            </a:r>
            <a:r>
              <a:rPr lang="lt-LT" sz="2400" dirty="0" smtClean="0">
                <a:latin typeface="Calibri" panose="020F0502020204030204" pitchFamily="34" charset="0"/>
                <a:ea typeface="Calibri" panose="020F0502020204030204" pitchFamily="34" charset="0"/>
                <a:cs typeface="Times New Roman" panose="02020603050405020304" pitchFamily="18" charset="0"/>
              </a:rPr>
              <a:t> </a:t>
            </a:r>
            <a:r>
              <a:rPr lang="lt-LT" sz="2400" dirty="0">
                <a:latin typeface="Calibri" panose="020F0502020204030204" pitchFamily="34" charset="0"/>
                <a:ea typeface="Calibri" panose="020F0502020204030204" pitchFamily="34" charset="0"/>
                <a:cs typeface="Times New Roman" panose="02020603050405020304" pitchFamily="18" charset="0"/>
              </a:rPr>
              <a:t>bullying. </a:t>
            </a:r>
            <a:endParaRPr lang="en-IE" sz="2400" dirty="0" smtClean="0">
              <a:latin typeface="Calibri" panose="020F0502020204030204" pitchFamily="34" charset="0"/>
              <a:ea typeface="Calibri" panose="020F0502020204030204" pitchFamily="34" charset="0"/>
              <a:cs typeface="Times New Roman" panose="02020603050405020304" pitchFamily="18" charset="0"/>
            </a:endParaRPr>
          </a:p>
          <a:p>
            <a:r>
              <a:rPr lang="en-IE" sz="2400" dirty="0" smtClean="0">
                <a:latin typeface="Calibri" panose="020F0502020204030204" pitchFamily="34" charset="0"/>
                <a:ea typeface="Calibri" panose="020F0502020204030204" pitchFamily="34" charset="0"/>
                <a:cs typeface="Times New Roman" panose="02020603050405020304" pitchFamily="18" charset="0"/>
              </a:rPr>
              <a:t>-</a:t>
            </a:r>
            <a:r>
              <a:rPr lang="lt-LT" sz="2400" dirty="0" smtClean="0">
                <a:latin typeface="Calibri" panose="020F0502020204030204" pitchFamily="34" charset="0"/>
                <a:ea typeface="Calibri" panose="020F0502020204030204" pitchFamily="34" charset="0"/>
                <a:cs typeface="Times New Roman" panose="02020603050405020304" pitchFamily="18" charset="0"/>
              </a:rPr>
              <a:t>469 </a:t>
            </a:r>
            <a:r>
              <a:rPr lang="lt-LT" sz="2400" dirty="0">
                <a:latin typeface="Calibri" panose="020F0502020204030204" pitchFamily="34" charset="0"/>
                <a:ea typeface="Calibri" panose="020F0502020204030204" pitchFamily="34" charset="0"/>
                <a:cs typeface="Times New Roman" panose="02020603050405020304" pitchFamily="18" charset="0"/>
              </a:rPr>
              <a:t>US middle school students, victims reported the highest levels of hopelessness and significantly higher scores compared with students not involved in bullying. Hopelessness was a mediator for victims, but not for bully-victims. </a:t>
            </a:r>
            <a:endParaRPr lang="en-IE" sz="2400" dirty="0" smtClean="0">
              <a:latin typeface="Calibri" panose="020F0502020204030204" pitchFamily="34" charset="0"/>
              <a:ea typeface="Calibri" panose="020F0502020204030204" pitchFamily="34" charset="0"/>
              <a:cs typeface="Times New Roman" panose="02020603050405020304" pitchFamily="18" charset="0"/>
            </a:endParaRPr>
          </a:p>
          <a:p>
            <a:endParaRPr lang="en-IE" sz="2400" dirty="0">
              <a:latin typeface="Calibri" panose="020F0502020204030204" pitchFamily="34" charset="0"/>
              <a:cs typeface="Times New Roman" panose="02020603050405020304" pitchFamily="18" charset="0"/>
            </a:endParaRPr>
          </a:p>
          <a:p>
            <a:r>
              <a:rPr lang="lt-LT" sz="2400" dirty="0">
                <a:latin typeface="Calibri" panose="020F0502020204030204" pitchFamily="34" charset="0"/>
                <a:ea typeface="Calibri" panose="020F0502020204030204" pitchFamily="34" charset="0"/>
              </a:rPr>
              <a:t>Thornberg‘s (2015) Swedish ethnographic fieldwork in two public </a:t>
            </a:r>
            <a:r>
              <a:rPr lang="lt-LT" sz="2400" dirty="0" smtClean="0">
                <a:latin typeface="Calibri" panose="020F0502020204030204" pitchFamily="34" charset="0"/>
                <a:ea typeface="Calibri" panose="020F0502020204030204" pitchFamily="34" charset="0"/>
              </a:rPr>
              <a:t>schools</a:t>
            </a:r>
            <a:r>
              <a:rPr lang="en-IE" sz="2400" dirty="0" smtClean="0">
                <a:latin typeface="Calibri" panose="020F0502020204030204" pitchFamily="34" charset="0"/>
                <a:ea typeface="Calibri" panose="020F0502020204030204" pitchFamily="34" charset="0"/>
              </a:rPr>
              <a:t> (</a:t>
            </a:r>
            <a:r>
              <a:rPr lang="lt-LT" sz="2400" dirty="0" smtClean="0">
                <a:latin typeface="Calibri" panose="020F0502020204030204" pitchFamily="34" charset="0"/>
                <a:ea typeface="Calibri" panose="020F0502020204030204" pitchFamily="34" charset="0"/>
              </a:rPr>
              <a:t>age 10 </a:t>
            </a:r>
            <a:r>
              <a:rPr lang="lt-LT" sz="2400" dirty="0">
                <a:latin typeface="Calibri" panose="020F0502020204030204" pitchFamily="34" charset="0"/>
                <a:ea typeface="Calibri" panose="020F0502020204030204" pitchFamily="34" charset="0"/>
              </a:rPr>
              <a:t>to 12 </a:t>
            </a:r>
            <a:r>
              <a:rPr lang="lt-LT" sz="2400" dirty="0" smtClean="0">
                <a:latin typeface="Calibri" panose="020F0502020204030204" pitchFamily="34" charset="0"/>
                <a:ea typeface="Calibri" panose="020F0502020204030204" pitchFamily="34" charset="0"/>
              </a:rPr>
              <a:t>years</a:t>
            </a:r>
            <a:r>
              <a:rPr lang="en-IE" sz="2400" dirty="0" smtClean="0">
                <a:latin typeface="Calibri" panose="020F0502020204030204" pitchFamily="34" charset="0"/>
                <a:ea typeface="Calibri" panose="020F0502020204030204" pitchFamily="34" charset="0"/>
              </a:rPr>
              <a:t>)</a:t>
            </a:r>
            <a:r>
              <a:rPr lang="en-IE" sz="2400" dirty="0">
                <a:latin typeface="Calibri" panose="020F0502020204030204" pitchFamily="34" charset="0"/>
                <a:ea typeface="Calibri" panose="020F0502020204030204" pitchFamily="34" charset="0"/>
              </a:rPr>
              <a:t>:</a:t>
            </a:r>
            <a:endParaRPr lang="en-IE" sz="2400" dirty="0" smtClean="0">
              <a:latin typeface="Calibri" panose="020F0502020204030204" pitchFamily="34" charset="0"/>
              <a:cs typeface="Times New Roman" panose="02020603050405020304" pitchFamily="18" charset="0"/>
            </a:endParaRPr>
          </a:p>
          <a:p>
            <a:r>
              <a:rPr lang="en-IE" sz="2400" dirty="0" smtClean="0">
                <a:latin typeface="Calibri" panose="020F0502020204030204" pitchFamily="34" charset="0"/>
                <a:ea typeface="Calibri" panose="020F0502020204030204" pitchFamily="34" charset="0"/>
              </a:rPr>
              <a:t>R</a:t>
            </a:r>
            <a:r>
              <a:rPr lang="lt-LT" sz="2400" dirty="0" smtClean="0">
                <a:latin typeface="Calibri" panose="020F0502020204030204" pitchFamily="34" charset="0"/>
                <a:ea typeface="Calibri" panose="020F0502020204030204" pitchFamily="34" charset="0"/>
              </a:rPr>
              <a:t>esignation </a:t>
            </a:r>
            <a:r>
              <a:rPr lang="lt-LT" sz="2400" dirty="0">
                <a:latin typeface="Calibri" panose="020F0502020204030204" pitchFamily="34" charset="0"/>
                <a:ea typeface="Calibri" panose="020F0502020204030204" pitchFamily="34" charset="0"/>
              </a:rPr>
              <a:t>and a range of escape or avoidance behaviour, such as social withdrawal and avoiding others, as well as trying to be socially invisible in the classroom and other school settings. </a:t>
            </a:r>
            <a:endParaRPr lang="en-IE" sz="2400" dirty="0" smtClean="0">
              <a:latin typeface="Calibri" panose="020F0502020204030204" pitchFamily="34" charset="0"/>
              <a:ea typeface="Calibri" panose="020F0502020204030204" pitchFamily="34" charset="0"/>
            </a:endParaRPr>
          </a:p>
          <a:p>
            <a:endParaRPr lang="en-IE"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rPr>
              <a:t>Also prevent consequences of aggressive </a:t>
            </a:r>
          </a:p>
          <a:p>
            <a:r>
              <a:rPr lang="en-IE" sz="2400" dirty="0" smtClean="0">
                <a:latin typeface="Calibri" panose="020F0502020204030204" pitchFamily="34" charset="0"/>
                <a:ea typeface="Calibri" panose="020F0502020204030204" pitchFamily="34" charset="0"/>
              </a:rPr>
              <a:t>communication for perpetrators through early </a:t>
            </a:r>
          </a:p>
          <a:p>
            <a:r>
              <a:rPr lang="en-IE" sz="2400" dirty="0" smtClean="0">
                <a:latin typeface="Calibri" panose="020F0502020204030204" pitchFamily="34" charset="0"/>
                <a:ea typeface="Calibri" panose="020F0502020204030204" pitchFamily="34" charset="0"/>
              </a:rPr>
              <a:t>Intervention (Downes &amp; Cefai 2016)</a:t>
            </a:r>
            <a:endParaRPr lang="en-IE" sz="2400" dirty="0">
              <a:latin typeface="Times New Roman" panose="02020603050405020304" pitchFamily="18" charset="0"/>
              <a:ea typeface="Calibri" panose="020F0502020204030204" pitchFamily="34" charset="0"/>
            </a:endParaRPr>
          </a:p>
          <a:p>
            <a:endParaRPr lang="en-IE" sz="2400" dirty="0"/>
          </a:p>
        </p:txBody>
      </p:sp>
      <p:pic>
        <p:nvPicPr>
          <p:cNvPr id="3" name="Picture 2" descr="C:\Documents and Settings\mcloughv\Local Settings\Temporary Internet Files\Content.IE5\PKFNM6PK\MC900232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660232" y="4579881"/>
            <a:ext cx="2321573" cy="2278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94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80" y="0"/>
            <a:ext cx="9132520" cy="7663636"/>
          </a:xfrm>
          <a:prstGeom prst="rect">
            <a:avLst/>
          </a:prstGeom>
        </p:spPr>
        <p:txBody>
          <a:bodyPr wrap="square">
            <a:spAutoFit/>
          </a:bodyPr>
          <a:lstStyle/>
          <a:p>
            <a:r>
              <a:rPr lang="en-IE" sz="2400" dirty="0" smtClean="0"/>
              <a:t>Downes</a:t>
            </a:r>
            <a:r>
              <a:rPr lang="en-IE" sz="2400" dirty="0"/>
              <a:t>, P. &amp; Cefai, C. (2016). </a:t>
            </a:r>
            <a:r>
              <a:rPr lang="en-IE" sz="2400" i="1" dirty="0"/>
              <a:t>How to tackle bullying and prevent school violence in Europe: Evidence and practices for strategies for inclusive and safe schools.</a:t>
            </a:r>
            <a:r>
              <a:rPr lang="en-IE" sz="2400" dirty="0"/>
              <a:t> Luxembourg: Publications Office of the European Union. </a:t>
            </a:r>
          </a:p>
          <a:p>
            <a:r>
              <a:rPr lang="en-IE" sz="2400" dirty="0"/>
              <a:t>https://bookshop.europa.eu/en/how-to-prevent-and-tackle-bullying-and-school-violence-pbNC0415454/</a:t>
            </a:r>
          </a:p>
          <a:p>
            <a:endParaRPr lang="en-IE" sz="2400" b="1" dirty="0"/>
          </a:p>
          <a:p>
            <a:r>
              <a:rPr lang="en-IE" sz="2400" b="1" dirty="0" smtClean="0"/>
              <a:t>Aim/Scope </a:t>
            </a:r>
            <a:r>
              <a:rPr lang="en-IE" sz="2400" b="1" dirty="0"/>
              <a:t>of </a:t>
            </a:r>
            <a:r>
              <a:rPr lang="en-IE" sz="2400" b="1" dirty="0" smtClean="0"/>
              <a:t>Report:</a:t>
            </a:r>
          </a:p>
          <a:p>
            <a:endParaRPr lang="en-IE" sz="2400" b="1" dirty="0"/>
          </a:p>
          <a:p>
            <a:r>
              <a:rPr lang="en-IE" sz="2400" dirty="0" smtClean="0"/>
              <a:t>To </a:t>
            </a:r>
            <a:r>
              <a:rPr lang="en-IE" sz="2400" dirty="0"/>
              <a:t>inform policy-makers and practitioners at EU, national, regional and local level on strategies and practices for prevention of bullying and violence in schools across the EU. </a:t>
            </a:r>
            <a:endParaRPr lang="en-IE" sz="2400" dirty="0" smtClean="0"/>
          </a:p>
          <a:p>
            <a:endParaRPr lang="en-IE" sz="2400" dirty="0"/>
          </a:p>
          <a:p>
            <a:r>
              <a:rPr lang="en-IE" sz="2400" dirty="0" smtClean="0"/>
              <a:t>Combines </a:t>
            </a:r>
            <a:r>
              <a:rPr lang="en-IE" sz="2400" dirty="0"/>
              <a:t>European legal and policy focus with international empirical </a:t>
            </a:r>
            <a:r>
              <a:rPr lang="en-IE" sz="2400" dirty="0" smtClean="0"/>
              <a:t>research</a:t>
            </a:r>
          </a:p>
          <a:p>
            <a:endParaRPr lang="en-IE" sz="2400" dirty="0"/>
          </a:p>
          <a:p>
            <a:r>
              <a:rPr lang="en-IE" sz="2400" dirty="0"/>
              <a:t>A particular focus on bullying and violence with regard to age, ethnicity and migrants, disability, social inclusion, sexual orientations and gender. </a:t>
            </a:r>
          </a:p>
          <a:p>
            <a:endParaRPr lang="en-IE" sz="2400" dirty="0" smtClean="0"/>
          </a:p>
          <a:p>
            <a:endParaRPr lang="en-IE" dirty="0"/>
          </a:p>
          <a:p>
            <a:endParaRPr lang="en-IE" dirty="0"/>
          </a:p>
        </p:txBody>
      </p:sp>
    </p:spTree>
    <p:extLst>
      <p:ext uri="{BB962C8B-B14F-4D97-AF65-F5344CB8AC3E}">
        <p14:creationId xmlns:p14="http://schemas.microsoft.com/office/powerpoint/2010/main" val="648199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IE" sz="2400" b="1" dirty="0">
                <a:solidFill>
                  <a:prstClr val="white"/>
                </a:solidFill>
              </a:rPr>
              <a:t>Beyond Authoritarian Teaching and Discriminatory Bullying</a:t>
            </a:r>
          </a:p>
          <a:p>
            <a:endParaRPr lang="en-IE" sz="2400" b="1" dirty="0">
              <a:solidFill>
                <a:prstClr val="white"/>
              </a:solidFill>
            </a:endParaRPr>
          </a:p>
          <a:p>
            <a:r>
              <a:rPr lang="en-IE" sz="2400" dirty="0">
                <a:solidFill>
                  <a:prstClr val="white"/>
                </a:solidFill>
                <a:ea typeface="Times New Roman"/>
                <a:cs typeface="Times New Roman"/>
              </a:rPr>
              <a:t>Teacher discriminatory bullying of students </a:t>
            </a:r>
            <a:r>
              <a:rPr lang="en-GB" sz="2400" spc="-10" dirty="0">
                <a:solidFill>
                  <a:prstClr val="white"/>
                </a:solidFill>
                <a:ea typeface="Times New Roman"/>
                <a:cs typeface="Times New Roman"/>
              </a:rPr>
              <a:t>in a sample of 1352 immigrant and Roma students as part of a wider sample of 8817 students across 10 European countries (Bulgaria, Cyprus, France, Germany, Greece, Italy, Portugal, Romania, Slovenia, Spain) </a:t>
            </a:r>
            <a:r>
              <a:rPr lang="en-IE" sz="2400" dirty="0">
                <a:solidFill>
                  <a:prstClr val="white"/>
                </a:solidFill>
                <a:ea typeface="Times New Roman"/>
                <a:cs typeface="Times New Roman"/>
              </a:rPr>
              <a:t>(</a:t>
            </a:r>
            <a:r>
              <a:rPr lang="en-GB" sz="2400" dirty="0" err="1">
                <a:solidFill>
                  <a:prstClr val="white"/>
                </a:solidFill>
                <a:ea typeface="Times New Roman"/>
                <a:cs typeface="Times New Roman"/>
              </a:rPr>
              <a:t>Elamé</a:t>
            </a:r>
            <a:r>
              <a:rPr lang="en-IE" sz="2400" dirty="0">
                <a:solidFill>
                  <a:prstClr val="white"/>
                </a:solidFill>
                <a:ea typeface="Times New Roman"/>
                <a:cs typeface="Times New Roman"/>
              </a:rPr>
              <a:t> 2013). </a:t>
            </a:r>
          </a:p>
          <a:p>
            <a:endParaRPr lang="en-IE" sz="2400" dirty="0">
              <a:solidFill>
                <a:prstClr val="white"/>
              </a:solidFill>
              <a:ea typeface="Times New Roman"/>
              <a:cs typeface="Times New Roman"/>
            </a:endParaRPr>
          </a:p>
          <a:p>
            <a:r>
              <a:rPr lang="en-US" sz="2400" dirty="0" err="1">
                <a:solidFill>
                  <a:prstClr val="white"/>
                </a:solidFill>
                <a:ea typeface="Calibri" panose="020F0502020204030204" pitchFamily="34" charset="0"/>
                <a:cs typeface="Times New Roman" panose="02020603050405020304" pitchFamily="18" charset="0"/>
              </a:rPr>
              <a:t>Elamé’s</a:t>
            </a:r>
            <a:r>
              <a:rPr lang="en-US" sz="2400" dirty="0">
                <a:solidFill>
                  <a:prstClr val="white"/>
                </a:solidFill>
                <a:ea typeface="Calibri" panose="020F0502020204030204" pitchFamily="34" charset="0"/>
                <a:cs typeface="Times New Roman" panose="02020603050405020304" pitchFamily="18" charset="0"/>
              </a:rPr>
              <a:t> (2013) 10 country European study regarding ‘the fundamental importance’ of teacher influence on discriminatory bullying </a:t>
            </a:r>
          </a:p>
          <a:p>
            <a:r>
              <a:rPr lang="en-US" sz="2400" dirty="0">
                <a:solidFill>
                  <a:prstClr val="white"/>
                </a:solidFill>
                <a:ea typeface="Calibri" panose="020F0502020204030204" pitchFamily="34" charset="0"/>
                <a:cs typeface="Times New Roman" panose="02020603050405020304" pitchFamily="18" charset="0"/>
              </a:rPr>
              <a:t>-Those immigrant and Roma students who think the teacher exhibits similar </a:t>
            </a:r>
            <a:r>
              <a:rPr lang="en-US" sz="2400" dirty="0" err="1">
                <a:solidFill>
                  <a:prstClr val="white"/>
                </a:solidFill>
                <a:ea typeface="Calibri" panose="020F0502020204030204" pitchFamily="34" charset="0"/>
                <a:cs typeface="Times New Roman" panose="02020603050405020304" pitchFamily="18" charset="0"/>
              </a:rPr>
              <a:t>behaviour</a:t>
            </a:r>
            <a:r>
              <a:rPr lang="en-US" sz="2400" dirty="0">
                <a:solidFill>
                  <a:prstClr val="white"/>
                </a:solidFill>
                <a:ea typeface="Calibri" panose="020F0502020204030204" pitchFamily="34" charset="0"/>
                <a:cs typeface="Times New Roman" panose="02020603050405020304" pitchFamily="18" charset="0"/>
              </a:rPr>
              <a:t> towards ‘native’ and immigrant and Roma children in the class are those bullied least in the last 3 months.</a:t>
            </a:r>
          </a:p>
          <a:p>
            <a:endParaRPr lang="en-US" sz="2400" dirty="0">
              <a:solidFill>
                <a:prstClr val="white"/>
              </a:solidFill>
              <a:ea typeface="Calibri" panose="020F0502020204030204" pitchFamily="34" charset="0"/>
              <a:cs typeface="Times New Roman" panose="02020603050405020304" pitchFamily="18" charset="0"/>
            </a:endParaRPr>
          </a:p>
          <a:p>
            <a:r>
              <a:rPr lang="en-US" sz="2400" dirty="0">
                <a:solidFill>
                  <a:prstClr val="white"/>
                </a:solidFill>
                <a:ea typeface="Calibri" panose="020F0502020204030204" pitchFamily="34" charset="0"/>
                <a:cs typeface="Times New Roman" panose="02020603050405020304" pitchFamily="18" charset="0"/>
              </a:rPr>
              <a:t>In contrast, ‘those who declare that their teacher </a:t>
            </a:r>
            <a:r>
              <a:rPr lang="en-US" sz="2400" dirty="0" err="1">
                <a:solidFill>
                  <a:prstClr val="white"/>
                </a:solidFill>
                <a:ea typeface="Calibri" panose="020F0502020204030204" pitchFamily="34" charset="0"/>
                <a:cs typeface="Times New Roman" panose="02020603050405020304" pitchFamily="18" charset="0"/>
              </a:rPr>
              <a:t>favours</a:t>
            </a:r>
            <a:r>
              <a:rPr lang="en-US" sz="2400" dirty="0">
                <a:solidFill>
                  <a:prstClr val="white"/>
                </a:solidFill>
                <a:ea typeface="Calibri" panose="020F0502020204030204" pitchFamily="34" charset="0"/>
                <a:cs typeface="Times New Roman" panose="02020603050405020304" pitchFamily="18" charset="0"/>
              </a:rPr>
              <a:t> native children over immigrant/Roma students are more vulnerable to suffer some form of bullying. </a:t>
            </a:r>
          </a:p>
          <a:p>
            <a:endParaRPr lang="en-US" sz="2400" dirty="0">
              <a:solidFill>
                <a:prstClr val="white"/>
              </a:solidFill>
              <a:ea typeface="Calibri" panose="020F0502020204030204" pitchFamily="34" charset="0"/>
              <a:cs typeface="Times New Roman" panose="02020603050405020304" pitchFamily="18" charset="0"/>
            </a:endParaRPr>
          </a:p>
          <a:p>
            <a:r>
              <a:rPr lang="en-IE" sz="2400" dirty="0">
                <a:solidFill>
                  <a:prstClr val="white"/>
                </a:solidFill>
                <a:ea typeface="Calibri" panose="020F0502020204030204" pitchFamily="34" charset="0"/>
                <a:cs typeface="Times New Roman" panose="02020603050405020304" pitchFamily="18" charset="0"/>
              </a:rPr>
              <a:t> </a:t>
            </a:r>
            <a:endParaRPr lang="en-IE" sz="2400" dirty="0">
              <a:solidFill>
                <a:prstClr val="white"/>
              </a:solidFill>
              <a:ea typeface="Times New Roman"/>
              <a:cs typeface="Times New Roman"/>
            </a:endParaRPr>
          </a:p>
          <a:p>
            <a:pPr marL="457200" indent="-457200">
              <a:buFontTx/>
              <a:buAutoNum type="alphaUcPeriod"/>
            </a:pPr>
            <a:endParaRPr lang="en-IE" sz="2400" dirty="0">
              <a:solidFill>
                <a:prstClr val="white"/>
              </a:solidFill>
            </a:endParaRPr>
          </a:p>
        </p:txBody>
      </p:sp>
    </p:spTree>
    <p:extLst>
      <p:ext uri="{BB962C8B-B14F-4D97-AF65-F5344CB8AC3E}">
        <p14:creationId xmlns:p14="http://schemas.microsoft.com/office/powerpoint/2010/main" val="2252874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8712968" cy="2548455"/>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GB" sz="2400" kern="100" spc="-10" dirty="0">
                <a:solidFill>
                  <a:prstClr val="white"/>
                </a:solidFill>
                <a:ea typeface="Calibri"/>
                <a:cs typeface="Times New Roman"/>
              </a:rPr>
              <a:t>Greek study (</a:t>
            </a:r>
            <a:r>
              <a:rPr lang="en-GB" sz="2400" kern="100" spc="-10" dirty="0" err="1">
                <a:solidFill>
                  <a:prstClr val="white"/>
                </a:solidFill>
                <a:ea typeface="Calibri"/>
                <a:cs typeface="Times New Roman"/>
              </a:rPr>
              <a:t>Kapari</a:t>
            </a:r>
            <a:r>
              <a:rPr lang="en-GB" sz="2400" kern="100" spc="-10" dirty="0">
                <a:solidFill>
                  <a:prstClr val="white"/>
                </a:solidFill>
                <a:ea typeface="Calibri"/>
                <a:cs typeface="Times New Roman"/>
              </a:rPr>
              <a:t> and </a:t>
            </a:r>
            <a:r>
              <a:rPr lang="en-GB" sz="2400" kern="100" spc="-10" dirty="0" err="1">
                <a:solidFill>
                  <a:prstClr val="white"/>
                </a:solidFill>
                <a:ea typeface="Calibri"/>
                <a:cs typeface="Times New Roman"/>
              </a:rPr>
              <a:t>Stavrou</a:t>
            </a:r>
            <a:r>
              <a:rPr lang="en-GB" sz="2400" kern="100" spc="-10" dirty="0">
                <a:solidFill>
                  <a:prstClr val="white"/>
                </a:solidFill>
                <a:ea typeface="Calibri"/>
                <a:cs typeface="Times New Roman"/>
              </a:rPr>
              <a:t>, 2010) of 114 secondary school students (58 female, 56 male) drawn from three Greek public middle schools. </a:t>
            </a:r>
          </a:p>
          <a:p>
            <a:pPr marL="342900" indent="-342900">
              <a:lnSpc>
                <a:spcPct val="107000"/>
              </a:lnSpc>
              <a:spcAft>
                <a:spcPts val="800"/>
              </a:spcAft>
              <a:buFont typeface="Arial" panose="020B0604020202020204" pitchFamily="34" charset="0"/>
              <a:buChar char="•"/>
            </a:pPr>
            <a:r>
              <a:rPr lang="en-GB" sz="2400" kern="100" spc="-10" dirty="0">
                <a:solidFill>
                  <a:prstClr val="white"/>
                </a:solidFill>
                <a:ea typeface="Calibri"/>
                <a:cs typeface="Times New Roman"/>
              </a:rPr>
              <a:t>In schools with high levels of bullying, students consider their treatment by adults to be unequal, the rules to be unfair, and student participation in decision-making to be very limited. </a:t>
            </a:r>
            <a:endParaRPr lang="en-IE" sz="2400" dirty="0">
              <a:solidFill>
                <a:prstClr val="white"/>
              </a:solidFill>
              <a:ea typeface="Calibri"/>
              <a:cs typeface="Times New Roman"/>
            </a:endParaRP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4725144"/>
            <a:ext cx="2160240" cy="18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C:\Documents and Settings\mcloughv\Local Settings\Temporary Internet Files\Content.IE5\QYM6N3DI\MP90042312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3442258"/>
            <a:ext cx="3068164" cy="3107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814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91610"/>
            <a:ext cx="5976664" cy="3785652"/>
          </a:xfrm>
          <a:prstGeom prst="rect">
            <a:avLst/>
          </a:prstGeom>
        </p:spPr>
        <p:txBody>
          <a:bodyPr wrap="square">
            <a:spAutoFit/>
          </a:bodyPr>
          <a:lstStyle/>
          <a:p>
            <a:r>
              <a:rPr lang="en-US" sz="2400" dirty="0">
                <a:solidFill>
                  <a:prstClr val="white"/>
                </a:solidFill>
              </a:rPr>
              <a:t>Cefai &amp; Cooper (</a:t>
            </a:r>
            <a:r>
              <a:rPr lang="en-US" sz="2400" dirty="0" smtClean="0">
                <a:solidFill>
                  <a:prstClr val="white"/>
                </a:solidFill>
              </a:rPr>
              <a:t>2011), </a:t>
            </a:r>
            <a:r>
              <a:rPr lang="en-US" sz="2400" dirty="0">
                <a:solidFill>
                  <a:prstClr val="white"/>
                </a:solidFill>
              </a:rPr>
              <a:t>Malta review of qualitative research: ‘the autocratic and rigid </a:t>
            </a:r>
            <a:r>
              <a:rPr lang="en-US" sz="2400" dirty="0" err="1">
                <a:solidFill>
                  <a:prstClr val="white"/>
                </a:solidFill>
              </a:rPr>
              <a:t>behaviour</a:t>
            </a:r>
            <a:r>
              <a:rPr lang="en-US" sz="2400" dirty="0">
                <a:solidFill>
                  <a:prstClr val="white"/>
                </a:solidFill>
              </a:rPr>
              <a:t> management approach adopted by many teachers in their response to </a:t>
            </a:r>
            <a:r>
              <a:rPr lang="en-US" sz="2400" dirty="0" err="1">
                <a:solidFill>
                  <a:prstClr val="white"/>
                </a:solidFill>
              </a:rPr>
              <a:t>misbehaviour</a:t>
            </a:r>
            <a:r>
              <a:rPr lang="en-US" sz="2400" dirty="0">
                <a:solidFill>
                  <a:prstClr val="white"/>
                </a:solidFill>
              </a:rPr>
              <a:t>. Their blaming and punitive approach was seen in many cases as leading to an exacerbation of the problem...It looks...that perceived </a:t>
            </a:r>
            <a:r>
              <a:rPr lang="en-US" sz="2400" dirty="0" err="1">
                <a:solidFill>
                  <a:prstClr val="white"/>
                </a:solidFill>
              </a:rPr>
              <a:t>victimisation</a:t>
            </a:r>
            <a:r>
              <a:rPr lang="en-US" sz="2400" dirty="0">
                <a:solidFill>
                  <a:prstClr val="white"/>
                </a:solidFill>
              </a:rPr>
              <a:t> by teachers was more prevalent and had more impact than </a:t>
            </a:r>
            <a:r>
              <a:rPr lang="en-US" sz="2400" dirty="0" err="1">
                <a:solidFill>
                  <a:prstClr val="white"/>
                </a:solidFill>
              </a:rPr>
              <a:t>victimisation</a:t>
            </a:r>
            <a:r>
              <a:rPr lang="en-US" sz="2400" dirty="0">
                <a:solidFill>
                  <a:prstClr val="white"/>
                </a:solidFill>
              </a:rPr>
              <a:t> and bullying by peers’</a:t>
            </a:r>
          </a:p>
        </p:txBody>
      </p:sp>
      <p:pic>
        <p:nvPicPr>
          <p:cNvPr id="3" name="Picture 2" descr="C:\Documents and Settings\mcloughv\Local Settings\Temporary Internet Files\Content.IE5\QYM6N3DI\MC9102175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8782" y="4373176"/>
            <a:ext cx="2295218" cy="21428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9552" y="332656"/>
            <a:ext cx="8424936" cy="1938992"/>
          </a:xfrm>
          <a:prstGeom prst="rect">
            <a:avLst/>
          </a:prstGeom>
        </p:spPr>
        <p:txBody>
          <a:bodyPr wrap="square">
            <a:spAutoFit/>
          </a:bodyPr>
          <a:lstStyle/>
          <a:p>
            <a:r>
              <a:rPr lang="en-US" sz="2400" dirty="0">
                <a:solidFill>
                  <a:srgbClr val="FFFF00"/>
                </a:solidFill>
              </a:rPr>
              <a:t>Authoritarian Teaching</a:t>
            </a:r>
          </a:p>
          <a:p>
            <a:r>
              <a:rPr lang="en-US" sz="2400" dirty="0">
                <a:solidFill>
                  <a:prstClr val="white"/>
                </a:solidFill>
              </a:rPr>
              <a:t>WHO (2012) Modifications that appear to have merit include: </a:t>
            </a:r>
          </a:p>
          <a:p>
            <a:r>
              <a:rPr lang="en-US" sz="2400" dirty="0">
                <a:solidFill>
                  <a:prstClr val="white"/>
                </a:solidFill>
              </a:rPr>
              <a:t>• establishing a caring atmosphere that promotes autonomy;</a:t>
            </a:r>
          </a:p>
          <a:p>
            <a:r>
              <a:rPr lang="en-US" sz="2400" dirty="0">
                <a:solidFill>
                  <a:prstClr val="white"/>
                </a:solidFill>
              </a:rPr>
              <a:t>• providing positive feedback;</a:t>
            </a:r>
          </a:p>
          <a:p>
            <a:r>
              <a:rPr lang="en-US" sz="2400" dirty="0">
                <a:solidFill>
                  <a:prstClr val="white"/>
                </a:solidFill>
              </a:rPr>
              <a:t>• </a:t>
            </a:r>
            <a:r>
              <a:rPr lang="en-US" sz="2400" dirty="0">
                <a:solidFill>
                  <a:srgbClr val="FFFF00"/>
                </a:solidFill>
              </a:rPr>
              <a:t>not publicly humiliating students who perform poorly; </a:t>
            </a: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2276" y="2138853"/>
            <a:ext cx="1921724" cy="2210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68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400" b="1" dirty="0"/>
              <a:t>Homophobic Bullying Directly Addressed in National Anti-Bullying Strategy </a:t>
            </a:r>
            <a:r>
              <a:rPr lang="en-IE" sz="2400" b="1" dirty="0" smtClean="0"/>
              <a:t>(</a:t>
            </a:r>
            <a:r>
              <a:rPr lang="en-IE" sz="2400" b="1" dirty="0" err="1" smtClean="0"/>
              <a:t>Downes</a:t>
            </a:r>
            <a:r>
              <a:rPr lang="en-IE" sz="2400" b="1" dirty="0" smtClean="0"/>
              <a:t> &amp; </a:t>
            </a:r>
            <a:r>
              <a:rPr lang="en-IE" sz="2400" b="1" dirty="0" err="1" smtClean="0"/>
              <a:t>Cefai</a:t>
            </a:r>
            <a:r>
              <a:rPr lang="en-IE" sz="2400" b="1" dirty="0" smtClean="0"/>
              <a:t> 2016)</a:t>
            </a:r>
            <a:endParaRPr lang="en-IE" sz="2400" b="1" dirty="0"/>
          </a:p>
        </p:txBody>
      </p:sp>
      <p:sp>
        <p:nvSpPr>
          <p:cNvPr id="3" name="Rectangle 2"/>
          <p:cNvSpPr/>
          <p:nvPr/>
        </p:nvSpPr>
        <p:spPr>
          <a:xfrm>
            <a:off x="395536" y="1484784"/>
            <a:ext cx="8568952" cy="5632311"/>
          </a:xfrm>
          <a:prstGeom prst="rect">
            <a:avLst/>
          </a:prstGeom>
        </p:spPr>
        <p:txBody>
          <a:bodyPr wrap="square">
            <a:spAutoFit/>
          </a:bodyPr>
          <a:lstStyle/>
          <a:p>
            <a:r>
              <a:rPr lang="en-IE" sz="2400" dirty="0">
                <a:solidFill>
                  <a:prstClr val="white"/>
                </a:solidFill>
              </a:rPr>
              <a:t>Austria 			No </a:t>
            </a:r>
          </a:p>
          <a:p>
            <a:r>
              <a:rPr lang="en-IE" sz="2400" dirty="0">
                <a:solidFill>
                  <a:prstClr val="white"/>
                </a:solidFill>
              </a:rPr>
              <a:t>Belgium (</a:t>
            </a:r>
            <a:r>
              <a:rPr lang="en-IE" sz="2400" dirty="0" err="1">
                <a:solidFill>
                  <a:prstClr val="white"/>
                </a:solidFill>
              </a:rPr>
              <a:t>Fl</a:t>
            </a:r>
            <a:r>
              <a:rPr lang="en-IE" sz="2400" dirty="0">
                <a:solidFill>
                  <a:prstClr val="white"/>
                </a:solidFill>
              </a:rPr>
              <a:t>) 			No, but some focus in anti-						discrimination law </a:t>
            </a:r>
          </a:p>
          <a:p>
            <a:r>
              <a:rPr lang="en-IE" sz="2400" dirty="0">
                <a:solidFill>
                  <a:prstClr val="white"/>
                </a:solidFill>
              </a:rPr>
              <a:t>Bulgaria 			No </a:t>
            </a:r>
          </a:p>
          <a:p>
            <a:r>
              <a:rPr lang="en-IE" sz="2400" dirty="0">
                <a:solidFill>
                  <a:prstClr val="white"/>
                </a:solidFill>
              </a:rPr>
              <a:t>Cyprus 			No </a:t>
            </a:r>
          </a:p>
          <a:p>
            <a:r>
              <a:rPr lang="en-IE" sz="2400" dirty="0">
                <a:solidFill>
                  <a:prstClr val="white"/>
                </a:solidFill>
              </a:rPr>
              <a:t>Czech Republic		No </a:t>
            </a:r>
          </a:p>
          <a:p>
            <a:r>
              <a:rPr lang="en-IE" sz="2400" dirty="0">
                <a:solidFill>
                  <a:prstClr val="white"/>
                </a:solidFill>
              </a:rPr>
              <a:t>England 			No, but in individual schools </a:t>
            </a:r>
          </a:p>
          <a:p>
            <a:r>
              <a:rPr lang="en-IE" sz="2400" dirty="0">
                <a:solidFill>
                  <a:prstClr val="white"/>
                </a:solidFill>
              </a:rPr>
              <a:t>Estonia 			No </a:t>
            </a:r>
          </a:p>
          <a:p>
            <a:r>
              <a:rPr lang="en-IE" sz="2400" dirty="0">
                <a:solidFill>
                  <a:prstClr val="white"/>
                </a:solidFill>
              </a:rPr>
              <a:t>Finland 			No </a:t>
            </a:r>
          </a:p>
          <a:p>
            <a:r>
              <a:rPr lang="en-IE" sz="2400" dirty="0">
                <a:solidFill>
                  <a:prstClr val="white"/>
                </a:solidFill>
              </a:rPr>
              <a:t>France 				No, not directly but it is on the 					Ministerial  agenda </a:t>
            </a:r>
          </a:p>
          <a:p>
            <a:r>
              <a:rPr lang="en-IE" sz="2400" dirty="0">
                <a:solidFill>
                  <a:prstClr val="white"/>
                </a:solidFill>
              </a:rPr>
              <a:t>Greece 			No </a:t>
            </a:r>
          </a:p>
          <a:p>
            <a:r>
              <a:rPr lang="en-IE" sz="2400" dirty="0">
                <a:solidFill>
                  <a:prstClr val="white"/>
                </a:solidFill>
              </a:rPr>
              <a:t>Hungary 			No </a:t>
            </a:r>
          </a:p>
          <a:p>
            <a:r>
              <a:rPr lang="en-IE" sz="2400" dirty="0">
                <a:solidFill>
                  <a:prstClr val="white"/>
                </a:solidFill>
              </a:rPr>
              <a:t>Ireland 			Yes </a:t>
            </a:r>
          </a:p>
          <a:p>
            <a:endParaRPr lang="en-IE" sz="2400" dirty="0">
              <a:solidFill>
                <a:prstClr val="white"/>
              </a:solidFill>
            </a:endParaRPr>
          </a:p>
        </p:txBody>
      </p:sp>
    </p:spTree>
    <p:extLst>
      <p:ext uri="{BB962C8B-B14F-4D97-AF65-F5344CB8AC3E}">
        <p14:creationId xmlns:p14="http://schemas.microsoft.com/office/powerpoint/2010/main" val="2938500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40960" cy="4893647"/>
          </a:xfrm>
          <a:prstGeom prst="rect">
            <a:avLst/>
          </a:prstGeom>
        </p:spPr>
        <p:txBody>
          <a:bodyPr wrap="square">
            <a:spAutoFit/>
          </a:bodyPr>
          <a:lstStyle/>
          <a:p>
            <a:r>
              <a:rPr lang="en-IE" sz="2400" dirty="0">
                <a:solidFill>
                  <a:prstClr val="white"/>
                </a:solidFill>
              </a:rPr>
              <a:t>* Homophobic bullying lacks a strategic focus in many EU Member States. According to the EU Agency for Fundamental Rights' survey, the highest levels of hostility and prejudice towards LGBTI groups recorded in the EU are in Bulgaria, Hungary, Italy, Latvia, Lithuania, Poland and Romania. </a:t>
            </a:r>
          </a:p>
          <a:p>
            <a:endParaRPr lang="en-IE" sz="2400" dirty="0">
              <a:solidFill>
                <a:prstClr val="white"/>
              </a:solidFill>
            </a:endParaRPr>
          </a:p>
          <a:p>
            <a:r>
              <a:rPr lang="en-IE" sz="2400" dirty="0">
                <a:solidFill>
                  <a:prstClr val="white"/>
                </a:solidFill>
              </a:rPr>
              <a:t>* It is notable that very few of these countries address prevention of homophobic bullying in schools in a strategic manner. </a:t>
            </a:r>
          </a:p>
          <a:p>
            <a:endParaRPr lang="en-IE" sz="2400" dirty="0">
              <a:solidFill>
                <a:prstClr val="white"/>
              </a:solidFill>
            </a:endParaRPr>
          </a:p>
          <a:p>
            <a:r>
              <a:rPr lang="en-IE" sz="2400" dirty="0">
                <a:solidFill>
                  <a:prstClr val="white"/>
                </a:solidFill>
              </a:rPr>
              <a:t>* The prevention of discriminatory bullying in school (against groups such as Roma, minorities, migrants, as well as against those experiencing poverty and socio-economic exclusion) needs a stronger strategic focus in many EU Member States. </a:t>
            </a:r>
          </a:p>
        </p:txBody>
      </p:sp>
    </p:spTree>
    <p:extLst>
      <p:ext uri="{BB962C8B-B14F-4D97-AF65-F5344CB8AC3E}">
        <p14:creationId xmlns:p14="http://schemas.microsoft.com/office/powerpoint/2010/main" val="3500529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21293036"/>
              </p:ext>
            </p:extLst>
          </p:nvPr>
        </p:nvGraphicFramePr>
        <p:xfrm>
          <a:off x="2987824" y="1124744"/>
          <a:ext cx="5760640" cy="5576443"/>
        </p:xfrm>
        <a:graphic>
          <a:graphicData uri="http://schemas.openxmlformats.org/drawingml/2006/table">
            <a:tbl>
              <a:tblPr firstRow="1" firstCol="1" bandRow="1">
                <a:tableStyleId>{5C22544A-7EE6-4342-B048-85BDC9FD1C3A}</a:tableStyleId>
              </a:tblPr>
              <a:tblGrid>
                <a:gridCol w="1710690"/>
                <a:gridCol w="1979930"/>
                <a:gridCol w="2070020"/>
              </a:tblGrid>
              <a:tr h="1018731">
                <a:tc>
                  <a:txBody>
                    <a:bodyPr/>
                    <a:lstStyle/>
                    <a:p>
                      <a:pPr algn="ctr">
                        <a:lnSpc>
                          <a:spcPct val="107000"/>
                        </a:lnSpc>
                        <a:spcAft>
                          <a:spcPts val="0"/>
                        </a:spcAft>
                      </a:pPr>
                      <a:r>
                        <a:rPr lang="en-GB" sz="1800" spc="-10" dirty="0">
                          <a:effectLst/>
                        </a:rPr>
                        <a:t>Countries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spc="-10">
                          <a:effectLst/>
                        </a:rPr>
                        <a:t>I feel like I belong at school, %   Agree (S.E)</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spc="-10" dirty="0">
                          <a:effectLst/>
                        </a:rPr>
                        <a:t>I feel like an outsider (or left out of things at school), %   Disagree (S.E)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6116">
                <a:tc>
                  <a:txBody>
                    <a:bodyPr/>
                    <a:lstStyle/>
                    <a:p>
                      <a:pPr algn="ctr">
                        <a:lnSpc>
                          <a:spcPct val="107000"/>
                        </a:lnSpc>
                        <a:spcAft>
                          <a:spcPts val="0"/>
                        </a:spcAft>
                      </a:pPr>
                      <a:r>
                        <a:rPr lang="en-GB" sz="1800" spc="-10" dirty="0">
                          <a:effectLst/>
                        </a:rPr>
                        <a:t>Austria</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solidFill>
                            <a:srgbClr val="FF0000"/>
                          </a:solidFill>
                          <a:effectLst/>
                        </a:rPr>
                        <a:t>82 (1.6)</a:t>
                      </a:r>
                      <a:endParaRPr lang="en-I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solidFill>
                            <a:srgbClr val="FF0000"/>
                          </a:solidFill>
                          <a:effectLst/>
                        </a:rPr>
                        <a:t>89.9 (1.1)</a:t>
                      </a:r>
                      <a:endParaRPr lang="en-I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dirty="0">
                          <a:effectLst/>
                        </a:rPr>
                        <a:t>Belgium</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63.5 (1.6)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88.4 (1.0)</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tabLst>
                          <a:tab pos="475615" algn="l"/>
                        </a:tabLst>
                      </a:pPr>
                      <a:r>
                        <a:rPr lang="en-GB" sz="1800" spc="-10" dirty="0">
                          <a:effectLst/>
                        </a:rPr>
                        <a:t>Czech Republic</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73.6 (1.9)</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80.5 (1.6)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Denmark</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69.3 (1.6)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90.3 (1.0)</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dirty="0" smtClean="0">
                          <a:effectLst/>
                        </a:rPr>
                        <a:t>Estonia</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smtClean="0">
                          <a:effectLst/>
                        </a:rPr>
                        <a:t>78.2 (1.8)</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smtClean="0">
                          <a:effectLst/>
                        </a:rPr>
                        <a:t>90.0 (1.3)</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Finland</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80.5 (1.1)</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89.2 (1.0)</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France</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solidFill>
                            <a:srgbClr val="FF0000"/>
                          </a:solidFill>
                          <a:effectLst/>
                        </a:rPr>
                        <a:t>38 (1.7)</a:t>
                      </a:r>
                      <a:endParaRPr lang="en-I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solidFill>
                            <a:srgbClr val="FF0000"/>
                          </a:solidFill>
                          <a:effectLst/>
                        </a:rPr>
                        <a:t>73.2 (1.8)</a:t>
                      </a:r>
                      <a:endParaRPr lang="en-I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Germany</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83.8 (1.6)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89.7 (1.4)</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Greece</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87.8 (1.2)</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83.9 (1.4)</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Hungary</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83.5 (1.1)</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85.6 (1.6)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Ireland</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76.7 (1.5)</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91.6 (1.0)</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Italy</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75 (0.9)</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89.3 (0.6)</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Luxembourg</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71.9 (1.7)</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85.9 (1.2)</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a:effectLst/>
                        </a:rPr>
                        <a:t>Netherlands</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82.4 (1.7)</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a:effectLst/>
                        </a:rPr>
                        <a:t>89.8 (1.3)</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116">
                <a:tc>
                  <a:txBody>
                    <a:bodyPr/>
                    <a:lstStyle/>
                    <a:p>
                      <a:pPr algn="ctr">
                        <a:lnSpc>
                          <a:spcPct val="107000"/>
                        </a:lnSpc>
                        <a:spcAft>
                          <a:spcPts val="0"/>
                        </a:spcAft>
                      </a:pPr>
                      <a:r>
                        <a:rPr lang="en-GB" sz="1800" spc="-10" dirty="0">
                          <a:effectLst/>
                        </a:rPr>
                        <a:t>Norway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83.5 (1.5)</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89.1 (1.0)</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1692275" y="1726327"/>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76250" algn="l"/>
              </a:tabLst>
              <a:defRPr>
                <a:solidFill>
                  <a:schemeClr val="tx1"/>
                </a:solidFill>
                <a:latin typeface="Arial" panose="020B0604020202020204" pitchFamily="34" charset="0"/>
              </a:defRPr>
            </a:lvl1pPr>
            <a:lvl2pPr eaLnBrk="0" fontAlgn="base" hangingPunct="0">
              <a:spcBef>
                <a:spcPct val="0"/>
              </a:spcBef>
              <a:spcAft>
                <a:spcPct val="0"/>
              </a:spcAft>
              <a:tabLst>
                <a:tab pos="476250" algn="l"/>
              </a:tabLst>
              <a:defRPr>
                <a:solidFill>
                  <a:schemeClr val="tx1"/>
                </a:solidFill>
                <a:latin typeface="Arial" panose="020B0604020202020204" pitchFamily="34" charset="0"/>
              </a:defRPr>
            </a:lvl2pPr>
            <a:lvl3pPr eaLnBrk="0" fontAlgn="base" hangingPunct="0">
              <a:spcBef>
                <a:spcPct val="0"/>
              </a:spcBef>
              <a:spcAft>
                <a:spcPct val="0"/>
              </a:spcAft>
              <a:tabLst>
                <a:tab pos="476250" algn="l"/>
              </a:tabLst>
              <a:defRPr>
                <a:solidFill>
                  <a:schemeClr val="tx1"/>
                </a:solidFill>
                <a:latin typeface="Arial" panose="020B0604020202020204" pitchFamily="34" charset="0"/>
              </a:defRPr>
            </a:lvl3pPr>
            <a:lvl4pPr eaLnBrk="0" fontAlgn="base" hangingPunct="0">
              <a:spcBef>
                <a:spcPct val="0"/>
              </a:spcBef>
              <a:spcAft>
                <a:spcPct val="0"/>
              </a:spcAft>
              <a:tabLst>
                <a:tab pos="476250" algn="l"/>
              </a:tabLst>
              <a:defRPr>
                <a:solidFill>
                  <a:schemeClr val="tx1"/>
                </a:solidFill>
                <a:latin typeface="Arial" panose="020B0604020202020204" pitchFamily="34" charset="0"/>
              </a:defRPr>
            </a:lvl4pPr>
            <a:lvl5pPr eaLnBrk="0" fontAlgn="base" hangingPunct="0">
              <a:spcBef>
                <a:spcPct val="0"/>
              </a:spcBef>
              <a:spcAft>
                <a:spcPct val="0"/>
              </a:spcAft>
              <a:tabLst>
                <a:tab pos="476250" algn="l"/>
              </a:tabLst>
              <a:defRPr>
                <a:solidFill>
                  <a:schemeClr val="tx1"/>
                </a:solidFill>
                <a:latin typeface="Arial" panose="020B0604020202020204" pitchFamily="34" charset="0"/>
              </a:defRPr>
            </a:lvl5pPr>
            <a:lvl6pPr eaLnBrk="0" fontAlgn="base" hangingPunct="0">
              <a:spcBef>
                <a:spcPct val="0"/>
              </a:spcBef>
              <a:spcAft>
                <a:spcPct val="0"/>
              </a:spcAft>
              <a:tabLst>
                <a:tab pos="476250" algn="l"/>
              </a:tabLst>
              <a:defRPr>
                <a:solidFill>
                  <a:schemeClr val="tx1"/>
                </a:solidFill>
                <a:latin typeface="Arial" panose="020B0604020202020204" pitchFamily="34" charset="0"/>
              </a:defRPr>
            </a:lvl6pPr>
            <a:lvl7pPr eaLnBrk="0" fontAlgn="base" hangingPunct="0">
              <a:spcBef>
                <a:spcPct val="0"/>
              </a:spcBef>
              <a:spcAft>
                <a:spcPct val="0"/>
              </a:spcAft>
              <a:tabLst>
                <a:tab pos="476250" algn="l"/>
              </a:tabLst>
              <a:defRPr>
                <a:solidFill>
                  <a:schemeClr val="tx1"/>
                </a:solidFill>
                <a:latin typeface="Arial" panose="020B0604020202020204" pitchFamily="34" charset="0"/>
              </a:defRPr>
            </a:lvl7pPr>
            <a:lvl8pPr eaLnBrk="0" fontAlgn="base" hangingPunct="0">
              <a:spcBef>
                <a:spcPct val="0"/>
              </a:spcBef>
              <a:spcAft>
                <a:spcPct val="0"/>
              </a:spcAft>
              <a:tabLst>
                <a:tab pos="476250" algn="l"/>
              </a:tabLst>
              <a:defRPr>
                <a:solidFill>
                  <a:schemeClr val="tx1"/>
                </a:solidFill>
                <a:latin typeface="Arial" panose="020B0604020202020204" pitchFamily="34" charset="0"/>
              </a:defRPr>
            </a:lvl8pPr>
            <a:lvl9pPr eaLnBrk="0" fontAlgn="base" hangingPunct="0">
              <a:spcBef>
                <a:spcPct val="0"/>
              </a:spcBef>
              <a:spcAft>
                <a:spcPct val="0"/>
              </a:spcAft>
              <a:tabLst>
                <a:tab pos="476250" algn="l"/>
              </a:tabLst>
              <a:defRPr>
                <a:solidFill>
                  <a:schemeClr val="tx1"/>
                </a:solidFill>
                <a:latin typeface="Arial" panose="020B0604020202020204" pitchFamily="34" charset="0"/>
              </a:defRPr>
            </a:lvl9pPr>
          </a:lstStyle>
          <a:p>
            <a:r>
              <a:rPr lang="en-IE" altLang="en-US" sz="1000" b="1" dirty="0" smtClean="0" bmk="_Toc446406805">
                <a:solidFill>
                  <a:srgbClr val="A3C1DB"/>
                </a:solidFill>
                <a:latin typeface="Calibri Light" panose="020F0302020204030204" pitchFamily="34" charset="0"/>
                <a:ea typeface="Calibri" panose="020F0502020204030204" pitchFamily="34" charset="0"/>
                <a:cs typeface="Times New Roman" panose="02020603050405020304" pitchFamily="18" charset="0"/>
              </a:rPr>
              <a:t> </a:t>
            </a:r>
            <a:endParaRPr lang="en-IE" altLang="en-US" dirty="0" smtClean="0">
              <a:solidFill>
                <a:prstClr val="white"/>
              </a:solidFill>
            </a:endParaRPr>
          </a:p>
        </p:txBody>
      </p:sp>
      <p:sp>
        <p:nvSpPr>
          <p:cNvPr id="4" name="Rectangle 3"/>
          <p:cNvSpPr/>
          <p:nvPr/>
        </p:nvSpPr>
        <p:spPr>
          <a:xfrm>
            <a:off x="1" y="1"/>
            <a:ext cx="9036496" cy="1938992"/>
          </a:xfrm>
          <a:prstGeom prst="rect">
            <a:avLst/>
          </a:prstGeom>
        </p:spPr>
        <p:txBody>
          <a:bodyPr wrap="square">
            <a:spAutoFit/>
          </a:bodyPr>
          <a:lstStyle/>
          <a:p>
            <a:r>
              <a:rPr lang="en-GB" sz="2400" b="1" dirty="0">
                <a:solidFill>
                  <a:srgbClr val="FFFF00"/>
                </a:solidFill>
              </a:rPr>
              <a:t>Holistic Systemic Issues</a:t>
            </a:r>
            <a:r>
              <a:rPr lang="en-GB" sz="2400" b="1" dirty="0">
                <a:solidFill>
                  <a:prstClr val="white"/>
                </a:solidFill>
              </a:rPr>
              <a:t>: Percentage of Socioeconomically Disadvantaged Students who Agree/Disagree with the Following Statements:  School Belonging and Feeling Like an Outsider (PISA 2012)</a:t>
            </a:r>
            <a:endParaRPr lang="en-IE" sz="2400" b="1" dirty="0">
              <a:solidFill>
                <a:prstClr val="white"/>
              </a:solidFill>
            </a:endParaRPr>
          </a:p>
          <a:p>
            <a:r>
              <a:rPr lang="en-IE" sz="2400" b="1" dirty="0">
                <a:solidFill>
                  <a:prstClr val="white"/>
                </a:solidFill>
              </a:rPr>
              <a:t>(OECD 2012)</a:t>
            </a:r>
          </a:p>
        </p:txBody>
      </p:sp>
      <p:graphicFrame>
        <p:nvGraphicFramePr>
          <p:cNvPr id="5" name="Table 4"/>
          <p:cNvGraphicFramePr>
            <a:graphicFrameLocks noGrp="1"/>
          </p:cNvGraphicFramePr>
          <p:nvPr>
            <p:extLst>
              <p:ext uri="{D42A27DB-BD31-4B8C-83A1-F6EECF244321}">
                <p14:modId xmlns:p14="http://schemas.microsoft.com/office/powerpoint/2010/main" val="1445886163"/>
              </p:ext>
            </p:extLst>
          </p:nvPr>
        </p:nvGraphicFramePr>
        <p:xfrm>
          <a:off x="2987824" y="5885667"/>
          <a:ext cx="5760640" cy="947034"/>
        </p:xfrm>
        <a:graphic>
          <a:graphicData uri="http://schemas.openxmlformats.org/drawingml/2006/table">
            <a:tbl>
              <a:tblPr firstRow="1" firstCol="1" bandRow="1">
                <a:tableStyleId>{5C22544A-7EE6-4342-B048-85BDC9FD1C3A}</a:tableStyleId>
              </a:tblPr>
              <a:tblGrid>
                <a:gridCol w="2051224"/>
                <a:gridCol w="1642744"/>
                <a:gridCol w="2066672"/>
              </a:tblGrid>
              <a:tr h="473517">
                <a:tc>
                  <a:txBody>
                    <a:bodyPr/>
                    <a:lstStyle/>
                    <a:p>
                      <a:pPr algn="ctr">
                        <a:lnSpc>
                          <a:spcPct val="107000"/>
                        </a:lnSpc>
                        <a:spcAft>
                          <a:spcPts val="0"/>
                        </a:spcAft>
                      </a:pPr>
                      <a:r>
                        <a:rPr lang="en-GB" sz="1800" spc="-10" dirty="0">
                          <a:effectLst/>
                        </a:rPr>
                        <a:t>United Kingdom</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74.9 (1.5)</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86.9 (1.1)</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3517">
                <a:tc>
                  <a:txBody>
                    <a:bodyPr/>
                    <a:lstStyle/>
                    <a:p>
                      <a:pPr algn="ctr">
                        <a:lnSpc>
                          <a:spcPct val="107000"/>
                        </a:lnSpc>
                        <a:spcAft>
                          <a:spcPts val="0"/>
                        </a:spcAft>
                      </a:pPr>
                      <a:r>
                        <a:rPr lang="en-GB" sz="1800" spc="-10" dirty="0">
                          <a:effectLst/>
                        </a:rPr>
                        <a:t>OECD Average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78.1 (0.3)</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spc="-10" dirty="0">
                          <a:effectLst/>
                        </a:rPr>
                        <a:t>86.2 (0.2)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89888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8847"/>
            <a:ext cx="8208912" cy="7017306"/>
          </a:xfrm>
          <a:prstGeom prst="rect">
            <a:avLst/>
          </a:prstGeom>
        </p:spPr>
        <p:txBody>
          <a:bodyPr wrap="square">
            <a:spAutoFit/>
          </a:bodyPr>
          <a:lstStyle/>
          <a:p>
            <a:r>
              <a:rPr lang="en-IE" sz="2400" dirty="0" smtClean="0">
                <a:ea typeface="Calibri" panose="020F0502020204030204" pitchFamily="34" charset="0"/>
                <a:cs typeface="Times New Roman" panose="02020603050405020304" pitchFamily="18" charset="0"/>
              </a:rPr>
              <a:t> </a:t>
            </a:r>
            <a:r>
              <a:rPr lang="en-IE" sz="2400" dirty="0" smtClean="0">
                <a:solidFill>
                  <a:srgbClr val="FFFF00"/>
                </a:solidFill>
                <a:ea typeface="Calibri" panose="020F0502020204030204" pitchFamily="34" charset="0"/>
                <a:cs typeface="Times New Roman" panose="02020603050405020304" pitchFamily="18" charset="0"/>
              </a:rPr>
              <a:t>A Holistic Curricular Focus on Social </a:t>
            </a:r>
            <a:r>
              <a:rPr lang="en-IE" sz="2400" dirty="0">
                <a:solidFill>
                  <a:srgbClr val="FFFF00"/>
                </a:solidFill>
                <a:ea typeface="Calibri" panose="020F0502020204030204" pitchFamily="34" charset="0"/>
                <a:cs typeface="Times New Roman" panose="02020603050405020304" pitchFamily="18" charset="0"/>
              </a:rPr>
              <a:t>and Emotional </a:t>
            </a:r>
            <a:r>
              <a:rPr lang="en-IE" sz="2400" dirty="0" smtClean="0">
                <a:solidFill>
                  <a:srgbClr val="FFFF00"/>
                </a:solidFill>
                <a:ea typeface="Calibri" panose="020F0502020204030204" pitchFamily="34" charset="0"/>
                <a:cs typeface="Times New Roman" panose="02020603050405020304" pitchFamily="18" charset="0"/>
              </a:rPr>
              <a:t>Education </a:t>
            </a:r>
            <a:r>
              <a:rPr lang="en-IE" sz="2400" dirty="0">
                <a:solidFill>
                  <a:srgbClr val="FFFF00"/>
                </a:solidFill>
                <a:ea typeface="Calibri" panose="020F0502020204030204" pitchFamily="34" charset="0"/>
                <a:cs typeface="Times New Roman" panose="02020603050405020304" pitchFamily="18" charset="0"/>
              </a:rPr>
              <a:t>(</a:t>
            </a:r>
            <a:r>
              <a:rPr lang="en-IE" sz="2400" dirty="0" smtClean="0">
                <a:solidFill>
                  <a:srgbClr val="FFFF00"/>
                </a:solidFill>
                <a:ea typeface="Calibri" panose="020F0502020204030204" pitchFamily="34" charset="0"/>
                <a:cs typeface="Times New Roman" panose="02020603050405020304" pitchFamily="18" charset="0"/>
              </a:rPr>
              <a:t>SEE) for Bullying Prevention: Emotional Awareness and Students’ Voices</a:t>
            </a:r>
            <a:endParaRPr lang="en-IE" sz="2400" dirty="0">
              <a:solidFill>
                <a:srgbClr val="FFFF00"/>
              </a:solidFill>
              <a:ea typeface="Calibri" panose="020F0502020204030204" pitchFamily="34" charset="0"/>
              <a:cs typeface="Times New Roman" panose="02020603050405020304" pitchFamily="18" charset="0"/>
            </a:endParaRPr>
          </a:p>
          <a:p>
            <a:endParaRPr lang="en-IE" sz="2400" dirty="0" smtClean="0">
              <a:ea typeface="Calibri" panose="020F0502020204030204" pitchFamily="34" charset="0"/>
              <a:cs typeface="Times New Roman" panose="02020603050405020304" pitchFamily="18" charset="0"/>
            </a:endParaRPr>
          </a:p>
          <a:p>
            <a:r>
              <a:rPr lang="lt-LT" sz="2400" dirty="0" smtClean="0">
                <a:ea typeface="Calibri" panose="020F0502020204030204" pitchFamily="34" charset="0"/>
                <a:cs typeface="Times New Roman" panose="02020603050405020304" pitchFamily="18" charset="0"/>
              </a:rPr>
              <a:t>A </a:t>
            </a:r>
            <a:r>
              <a:rPr lang="lt-LT" sz="2400" dirty="0">
                <a:ea typeface="Calibri" panose="020F0502020204030204" pitchFamily="34" charset="0"/>
                <a:cs typeface="Times New Roman" panose="02020603050405020304" pitchFamily="18" charset="0"/>
              </a:rPr>
              <a:t>study of more than 213 programs found that if a school implements a quality SEL curriculum, they can expect better student behaviour and an 11 point increase in test scores (Durlak et al., 2011). </a:t>
            </a:r>
            <a:endParaRPr lang="en-IE" sz="2400" dirty="0">
              <a:ea typeface="Calibri" panose="020F0502020204030204" pitchFamily="34" charset="0"/>
              <a:cs typeface="Times New Roman" panose="02020603050405020304" pitchFamily="18" charset="0"/>
            </a:endParaRPr>
          </a:p>
          <a:p>
            <a:endParaRPr lang="en-IE" sz="2400" dirty="0">
              <a:ea typeface="Calibri" panose="020F0502020204030204" pitchFamily="34" charset="0"/>
              <a:cs typeface="Times New Roman" panose="02020603050405020304" pitchFamily="18" charset="0"/>
            </a:endParaRPr>
          </a:p>
          <a:p>
            <a:r>
              <a:rPr lang="lt-LT" sz="2400" dirty="0">
                <a:ea typeface="Calibri" panose="020F0502020204030204" pitchFamily="34" charset="0"/>
                <a:cs typeface="Times New Roman" panose="02020603050405020304" pitchFamily="18" charset="0"/>
              </a:rPr>
              <a:t>The gains that schools see in achievement come from a variety of factors—students feel safer and more connected to school and academic learning, </a:t>
            </a:r>
            <a:r>
              <a:rPr lang="lt-LT" sz="2400" dirty="0" smtClean="0">
                <a:ea typeface="Calibri" panose="020F0502020204030204" pitchFamily="34" charset="0"/>
                <a:cs typeface="Times New Roman" panose="02020603050405020304" pitchFamily="18" charset="0"/>
              </a:rPr>
              <a:t>children </a:t>
            </a:r>
            <a:r>
              <a:rPr lang="lt-LT" sz="2400" dirty="0">
                <a:ea typeface="Calibri" panose="020F0502020204030204" pitchFamily="34" charset="0"/>
                <a:cs typeface="Times New Roman" panose="02020603050405020304" pitchFamily="18" charset="0"/>
              </a:rPr>
              <a:t>and teachers build strong relationships. </a:t>
            </a:r>
            <a:endParaRPr lang="en-IE" sz="2400" dirty="0">
              <a:ea typeface="Calibri" panose="020F0502020204030204" pitchFamily="34" charset="0"/>
              <a:cs typeface="Times New Roman" panose="02020603050405020304" pitchFamily="18" charset="0"/>
            </a:endParaRPr>
          </a:p>
          <a:p>
            <a:endParaRPr lang="en-IE" sz="2400" dirty="0">
              <a:ea typeface="Calibri" panose="020F0502020204030204" pitchFamily="34" charset="0"/>
              <a:cs typeface="Times New Roman" panose="02020603050405020304" pitchFamily="18" charset="0"/>
            </a:endParaRPr>
          </a:p>
          <a:p>
            <a:r>
              <a:rPr lang="en-US" sz="2400" dirty="0" err="1">
                <a:ea typeface="Calibri" panose="020F0502020204030204" pitchFamily="34" charset="0"/>
                <a:cs typeface="Times New Roman" panose="02020603050405020304" pitchFamily="18" charset="0"/>
              </a:rPr>
              <a:t>Durlak</a:t>
            </a:r>
            <a:r>
              <a:rPr lang="en-US" sz="2400" dirty="0">
                <a:ea typeface="Calibri" panose="020F0502020204030204" pitchFamily="34" charset="0"/>
                <a:cs typeface="Times New Roman" panose="02020603050405020304" pitchFamily="18" charset="0"/>
              </a:rPr>
              <a:t> et al. (2011) highlight a range of SEL benefits indirectly related to bullying and school violence, for outcomes on SEL skills, Attitudes, Positive Social </a:t>
            </a:r>
            <a:r>
              <a:rPr lang="en-US" sz="2400" dirty="0" err="1">
                <a:ea typeface="Calibri" panose="020F0502020204030204" pitchFamily="34" charset="0"/>
                <a:cs typeface="Times New Roman" panose="02020603050405020304" pitchFamily="18" charset="0"/>
              </a:rPr>
              <a:t>Behaviour</a:t>
            </a:r>
            <a:r>
              <a:rPr lang="en-US" sz="2400" dirty="0">
                <a:ea typeface="Calibri" panose="020F0502020204030204" pitchFamily="34" charset="0"/>
                <a:cs typeface="Times New Roman" panose="02020603050405020304" pitchFamily="18" charset="0"/>
              </a:rPr>
              <a:t>, Conduct Problems, Emotional Distress and Academic Performance. </a:t>
            </a:r>
          </a:p>
          <a:p>
            <a:endParaRPr lang="en-IE"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C:\Documents and Settings\mcloughv\Local Settings\Temporary Internet Files\Content.IE5\67RP7K88\MC90043437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26121"/>
            <a:ext cx="1334269" cy="144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052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0341"/>
            <a:ext cx="8136904" cy="5632311"/>
          </a:xfrm>
          <a:prstGeom prst="rect">
            <a:avLst/>
          </a:prstGeom>
        </p:spPr>
        <p:txBody>
          <a:bodyPr wrap="square">
            <a:spAutoFit/>
          </a:bodyPr>
          <a:lstStyle/>
          <a:p>
            <a:r>
              <a:rPr lang="en-IE" sz="2400" dirty="0" err="1" smtClean="0">
                <a:latin typeface="Calibri" panose="020F0502020204030204" pitchFamily="34" charset="0"/>
                <a:ea typeface="Calibri" panose="020F0502020204030204" pitchFamily="34" charset="0"/>
                <a:cs typeface="Times New Roman" panose="02020603050405020304" pitchFamily="18" charset="0"/>
              </a:rPr>
              <a:t>Durlak</a:t>
            </a:r>
            <a:r>
              <a:rPr lang="en-IE" sz="2400" dirty="0" smtClean="0">
                <a:latin typeface="Calibri" panose="020F0502020204030204" pitchFamily="34" charset="0"/>
                <a:ea typeface="Calibri" panose="020F0502020204030204" pitchFamily="34" charset="0"/>
                <a:cs typeface="Times New Roman" panose="02020603050405020304" pitchFamily="18" charset="0"/>
              </a:rPr>
              <a:t> et al (2011)</a:t>
            </a:r>
            <a:r>
              <a:rPr lang="lt-LT" sz="2400" dirty="0" smtClean="0">
                <a:latin typeface="Calibri" panose="020F0502020204030204" pitchFamily="34" charset="0"/>
                <a:ea typeface="Calibri" panose="020F0502020204030204" pitchFamily="34" charset="0"/>
                <a:cs typeface="Times New Roman" panose="02020603050405020304" pitchFamily="18" charset="0"/>
              </a:rPr>
              <a:t> classroom </a:t>
            </a:r>
            <a:r>
              <a:rPr lang="lt-LT" sz="2400" dirty="0">
                <a:latin typeface="Calibri" panose="020F0502020204030204" pitchFamily="34" charset="0"/>
                <a:ea typeface="Calibri" panose="020F0502020204030204" pitchFamily="34" charset="0"/>
                <a:cs typeface="Times New Roman" panose="02020603050405020304" pitchFamily="18" charset="0"/>
              </a:rPr>
              <a:t>teachers and other school staff effectively conducted SEL programs so these can be incorporated into routine educational activities and do not require outside personnel</a:t>
            </a:r>
            <a:r>
              <a:rPr lang="lt-LT" sz="2400" dirty="0" smtClean="0">
                <a:latin typeface="Calibri" panose="020F0502020204030204" pitchFamily="34" charset="0"/>
                <a:ea typeface="Calibri" panose="020F0502020204030204" pitchFamily="34" charset="0"/>
                <a:cs typeface="Times New Roman" panose="02020603050405020304" pitchFamily="18" charset="0"/>
              </a:rPr>
              <a:t>.</a:t>
            </a:r>
            <a:endParaRPr lang="en-US" sz="2400" dirty="0" smtClean="0"/>
          </a:p>
          <a:p>
            <a:endParaRPr lang="en-US" sz="2400" dirty="0"/>
          </a:p>
          <a:p>
            <a:r>
              <a:rPr lang="en-US" sz="2400" dirty="0" err="1" smtClean="0"/>
              <a:t>Sklad</a:t>
            </a:r>
            <a:r>
              <a:rPr lang="en-US" sz="2400" dirty="0" smtClean="0"/>
              <a:t> </a:t>
            </a:r>
            <a:r>
              <a:rPr lang="en-US" sz="2400" dirty="0"/>
              <a:t>et al.’s (2012) meta-analysis of recent, school-based, universal programs concentrated on ones that promote development rather than prevent specific problems such as bullying. </a:t>
            </a:r>
            <a:endParaRPr lang="en-US" sz="2400" dirty="0" smtClean="0"/>
          </a:p>
          <a:p>
            <a:r>
              <a:rPr lang="en-US" sz="2400" dirty="0"/>
              <a:t>-</a:t>
            </a:r>
            <a:r>
              <a:rPr lang="en-US" sz="2400" dirty="0" smtClean="0"/>
              <a:t>SEL </a:t>
            </a:r>
            <a:r>
              <a:rPr lang="en-US" sz="2400" dirty="0"/>
              <a:t>programs showed statistically significant effects on social skills, antisocial </a:t>
            </a:r>
            <a:r>
              <a:rPr lang="en-US" sz="2400" dirty="0" err="1"/>
              <a:t>behaviour</a:t>
            </a:r>
            <a:r>
              <a:rPr lang="en-US" sz="2400" dirty="0"/>
              <a:t>, substance abuse, positive self-image, academic achievement and prosocial </a:t>
            </a:r>
            <a:r>
              <a:rPr lang="en-US" sz="2400" dirty="0" err="1" smtClean="0"/>
              <a:t>behaviour</a:t>
            </a:r>
            <a:r>
              <a:rPr lang="en-US" sz="2400" dirty="0" smtClean="0"/>
              <a:t>.</a:t>
            </a:r>
          </a:p>
          <a:p>
            <a:endParaRPr lang="en-US" sz="2400" dirty="0"/>
          </a:p>
          <a:p>
            <a:r>
              <a:rPr lang="en-US" sz="2400" dirty="0" err="1" smtClean="0"/>
              <a:t>Downes</a:t>
            </a:r>
            <a:r>
              <a:rPr lang="en-US" sz="2400" dirty="0" smtClean="0"/>
              <a:t> (2010) SEL across curricular areas: empathy in history, language and emotion in English, conflict role play in drama etc.</a:t>
            </a:r>
            <a:endParaRPr lang="en-IE" sz="2400" dirty="0"/>
          </a:p>
        </p:txBody>
      </p:sp>
    </p:spTree>
    <p:extLst>
      <p:ext uri="{BB962C8B-B14F-4D97-AF65-F5344CB8AC3E}">
        <p14:creationId xmlns:p14="http://schemas.microsoft.com/office/powerpoint/2010/main" val="1348435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extLst>
              <a:ext uri="{28A0092B-C50C-407E-A947-70E740481C1C}">
                <a14:useLocalDpi xmlns:a14="http://schemas.microsoft.com/office/drawing/2010/main" val="0"/>
              </a:ext>
            </a:extLst>
          </a:blip>
          <a:srcRect l="15101" t="7504" r="15941" b="13563"/>
          <a:stretch/>
        </p:blipFill>
        <p:spPr bwMode="auto">
          <a:xfrm>
            <a:off x="899592" y="2420888"/>
            <a:ext cx="7219056" cy="4149080"/>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1259632" y="0"/>
            <a:ext cx="6192688" cy="1938992"/>
          </a:xfrm>
          <a:prstGeom prst="rect">
            <a:avLst/>
          </a:prstGeom>
        </p:spPr>
        <p:txBody>
          <a:bodyPr wrap="square">
            <a:spAutoFit/>
          </a:bodyPr>
          <a:lstStyle/>
          <a:p>
            <a:r>
              <a:rPr lang="en-IE" sz="2400" b="1" dirty="0">
                <a:solidFill>
                  <a:srgbClr val="FFFF00"/>
                </a:solidFill>
              </a:rPr>
              <a:t>Differentiated Needs </a:t>
            </a:r>
            <a:r>
              <a:rPr lang="en-IE" sz="2400" b="1" dirty="0" smtClean="0">
                <a:solidFill>
                  <a:srgbClr val="FFFF00"/>
                </a:solidFill>
              </a:rPr>
              <a:t> </a:t>
            </a:r>
            <a:endParaRPr lang="en-IE" sz="2400" b="1" dirty="0">
              <a:solidFill>
                <a:srgbClr val="FFFF00"/>
              </a:solidFill>
            </a:endParaRPr>
          </a:p>
          <a:p>
            <a:endParaRPr lang="en-IE" sz="2400" b="1" dirty="0">
              <a:solidFill>
                <a:prstClr val="white"/>
              </a:solidFill>
            </a:endParaRPr>
          </a:p>
          <a:p>
            <a:r>
              <a:rPr lang="en-IE" sz="2400" b="1" dirty="0">
                <a:solidFill>
                  <a:prstClr val="white"/>
                </a:solidFill>
              </a:rPr>
              <a:t>Universal – </a:t>
            </a:r>
            <a:r>
              <a:rPr lang="en-IE" sz="2400" b="1" i="1" dirty="0">
                <a:solidFill>
                  <a:prstClr val="white"/>
                </a:solidFill>
              </a:rPr>
              <a:t>All</a:t>
            </a:r>
          </a:p>
          <a:p>
            <a:r>
              <a:rPr lang="en-IE" sz="2400" b="1" dirty="0">
                <a:solidFill>
                  <a:prstClr val="white"/>
                </a:solidFill>
              </a:rPr>
              <a:t>Selected – </a:t>
            </a:r>
            <a:r>
              <a:rPr lang="en-IE" sz="2400" b="1" i="1" dirty="0">
                <a:solidFill>
                  <a:prstClr val="white"/>
                </a:solidFill>
              </a:rPr>
              <a:t>Some, Groups, Moderate Risk</a:t>
            </a:r>
          </a:p>
          <a:p>
            <a:r>
              <a:rPr lang="en-IE" sz="2400" b="1" dirty="0">
                <a:solidFill>
                  <a:prstClr val="white"/>
                </a:solidFill>
              </a:rPr>
              <a:t>Indicated – </a:t>
            </a:r>
            <a:r>
              <a:rPr lang="en-IE" sz="2400" b="1" i="1" dirty="0">
                <a:solidFill>
                  <a:prstClr val="white"/>
                </a:solidFill>
              </a:rPr>
              <a:t>Individual, Intensive, Chronic Need</a:t>
            </a:r>
          </a:p>
        </p:txBody>
      </p:sp>
    </p:spTree>
    <p:extLst>
      <p:ext uri="{BB962C8B-B14F-4D97-AF65-F5344CB8AC3E}">
        <p14:creationId xmlns:p14="http://schemas.microsoft.com/office/powerpoint/2010/main" val="332929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smtClean="0"/>
              <a:t>Indicated </a:t>
            </a:r>
            <a:r>
              <a:rPr lang="en-IE" sz="2800" b="1" dirty="0"/>
              <a:t>Prevention: Speech and Language Therapists as Part of Multidisciplinary Teams</a:t>
            </a:r>
          </a:p>
        </p:txBody>
      </p:sp>
      <p:sp>
        <p:nvSpPr>
          <p:cNvPr id="3" name="Rectangle 2"/>
          <p:cNvSpPr/>
          <p:nvPr/>
        </p:nvSpPr>
        <p:spPr>
          <a:xfrm>
            <a:off x="323528" y="1844824"/>
            <a:ext cx="8712968" cy="4893647"/>
          </a:xfrm>
          <a:prstGeom prst="rect">
            <a:avLst/>
          </a:prstGeom>
        </p:spPr>
        <p:txBody>
          <a:bodyPr wrap="square">
            <a:spAutoFit/>
          </a:bodyPr>
          <a:lstStyle/>
          <a:p>
            <a:r>
              <a:rPr lang="en-IE" sz="2400" dirty="0"/>
              <a:t>The need for speech and language therapists to be linked with schools, as part of multidisciplinary teams to engage in targeted intervention for language development, emerges from international research regarding language impairment as a risk factor for engagement in disruptive behaviour. </a:t>
            </a:r>
          </a:p>
          <a:p>
            <a:endParaRPr lang="en-IE" sz="2400" dirty="0"/>
          </a:p>
          <a:p>
            <a:r>
              <a:rPr lang="en-IE" sz="2400" dirty="0" err="1"/>
              <a:t>Eigsti</a:t>
            </a:r>
            <a:r>
              <a:rPr lang="en-IE" sz="2400" dirty="0"/>
              <a:t> and </a:t>
            </a:r>
            <a:r>
              <a:rPr lang="en-IE" sz="2400" dirty="0" err="1"/>
              <a:t>Cicchetti</a:t>
            </a:r>
            <a:r>
              <a:rPr lang="en-IE" sz="2400" dirty="0"/>
              <a:t> (2004) found that preschool aged children who had experienced maltreatment prior to age 2 exhibited language delays in vocabulary and language complexity. The mothers of these maltreated children directed fewer utterances to their children and produced a smaller number of overall utterances compared to mothers of non-maltreated children, with a significant association between maternal utterances and child language variables. </a:t>
            </a:r>
          </a:p>
        </p:txBody>
      </p:sp>
    </p:spTree>
    <p:extLst>
      <p:ext uri="{BB962C8B-B14F-4D97-AF65-F5344CB8AC3E}">
        <p14:creationId xmlns:p14="http://schemas.microsoft.com/office/powerpoint/2010/main" val="119591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8892480" cy="6740307"/>
          </a:xfrm>
          <a:prstGeom prst="rect">
            <a:avLst/>
          </a:prstGeom>
        </p:spPr>
        <p:txBody>
          <a:bodyPr wrap="square">
            <a:spAutoFit/>
          </a:bodyPr>
          <a:lstStyle/>
          <a:p>
            <a:r>
              <a:rPr lang="en-IE" sz="2400" dirty="0" smtClean="0"/>
              <a:t>* Examines </a:t>
            </a:r>
            <a:r>
              <a:rPr lang="en-IE" sz="2400" dirty="0"/>
              <a:t>evidence from European and international research on bullying in schools, aggression and violence, developmental psychology, and school health promotion. </a:t>
            </a:r>
            <a:endParaRPr lang="en-IE" sz="2400" dirty="0" smtClean="0"/>
          </a:p>
          <a:p>
            <a:endParaRPr lang="en-IE" sz="2400" dirty="0"/>
          </a:p>
          <a:p>
            <a:r>
              <a:rPr lang="en-IE" sz="2400" dirty="0" smtClean="0"/>
              <a:t>*Informed </a:t>
            </a:r>
            <a:r>
              <a:rPr lang="en-IE" sz="2400" dirty="0"/>
              <a:t>also by responses on current national strategies in Europe from Members of the ET 2020 School Policy Working Group coordinated by the European Commission, Directorate-General for Education and Culture, international researchers from ENSEC (European Network for Social and Emotional Competence) and a number of NGOs across EU Member States.</a:t>
            </a:r>
          </a:p>
          <a:p>
            <a:endParaRPr lang="en-IE" sz="2400" b="1" dirty="0"/>
          </a:p>
          <a:p>
            <a:r>
              <a:rPr lang="en-IE" sz="2400" b="1" dirty="0" smtClean="0"/>
              <a:t>Supplemented </a:t>
            </a:r>
            <a:r>
              <a:rPr lang="en-IE" sz="2400" b="1" dirty="0"/>
              <a:t>by </a:t>
            </a:r>
            <a:r>
              <a:rPr lang="en-IE" sz="2400" b="1" dirty="0" smtClean="0"/>
              <a:t>:</a:t>
            </a:r>
            <a:endParaRPr lang="en-IE" sz="2400" dirty="0"/>
          </a:p>
          <a:p>
            <a:r>
              <a:rPr lang="en-IE" sz="2400" dirty="0"/>
              <a:t>Downes, P., </a:t>
            </a:r>
            <a:r>
              <a:rPr lang="en-IE" sz="2400" dirty="0" err="1"/>
              <a:t>Nairz</a:t>
            </a:r>
            <a:r>
              <a:rPr lang="en-IE" sz="2400" dirty="0"/>
              <a:t>-Wirth, E., </a:t>
            </a:r>
            <a:r>
              <a:rPr lang="en-IE" sz="2400" dirty="0" err="1"/>
              <a:t>Rusinaite</a:t>
            </a:r>
            <a:r>
              <a:rPr lang="en-IE" sz="2400" dirty="0"/>
              <a:t>, V. (2017). </a:t>
            </a:r>
            <a:r>
              <a:rPr lang="en-IE" sz="2400" i="1" dirty="0"/>
              <a:t>Structural Indicators for Developing Inclusive Systems in and around Schools in Europe. </a:t>
            </a:r>
            <a:r>
              <a:rPr lang="en-IE" sz="2400" dirty="0"/>
              <a:t>Luxembourg: Publications Office of the European Union. </a:t>
            </a:r>
          </a:p>
          <a:p>
            <a:r>
              <a:rPr lang="en-IE" sz="2400" dirty="0"/>
              <a:t>https://bookshop.europa.eu/en/structural-indicators-for-inclusive-systems-in-and-around-schools-pbNC0116894/</a:t>
            </a:r>
          </a:p>
          <a:p>
            <a:endParaRPr lang="en-IE" sz="2400" dirty="0"/>
          </a:p>
        </p:txBody>
      </p:sp>
    </p:spTree>
    <p:extLst>
      <p:ext uri="{BB962C8B-B14F-4D97-AF65-F5344CB8AC3E}">
        <p14:creationId xmlns:p14="http://schemas.microsoft.com/office/powerpoint/2010/main" val="3639347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8316"/>
            <a:ext cx="8640960" cy="4154984"/>
          </a:xfrm>
          <a:prstGeom prst="rect">
            <a:avLst/>
          </a:prstGeom>
        </p:spPr>
        <p:txBody>
          <a:bodyPr wrap="square">
            <a:spAutoFit/>
          </a:bodyPr>
          <a:lstStyle/>
          <a:p>
            <a:r>
              <a:rPr lang="en-IE" sz="2400" dirty="0"/>
              <a:t>Rates of language impairment reach 24 % to 65 % in samples of children identified as exhibiting disruptive behaviours (</a:t>
            </a:r>
            <a:r>
              <a:rPr lang="en-IE" sz="2400" dirty="0" err="1"/>
              <a:t>Benasich</a:t>
            </a:r>
            <a:r>
              <a:rPr lang="en-IE" sz="2400" dirty="0"/>
              <a:t> et al., 1993), and 59 % to 80 % of preschool- and school-age children identified as exhibiting disruptive behaviours also exhibit language delays (</a:t>
            </a:r>
            <a:r>
              <a:rPr lang="en-IE" sz="2400" dirty="0" err="1"/>
              <a:t>Beitchman</a:t>
            </a:r>
            <a:r>
              <a:rPr lang="en-IE" sz="2400" dirty="0"/>
              <a:t> et al., </a:t>
            </a:r>
            <a:r>
              <a:rPr lang="en-IE" sz="2400" dirty="0" smtClean="0"/>
              <a:t>1986</a:t>
            </a:r>
            <a:r>
              <a:rPr lang="en-IE" sz="2400" dirty="0"/>
              <a:t>; Brinton and </a:t>
            </a:r>
            <a:r>
              <a:rPr lang="en-IE" sz="2400" dirty="0" err="1"/>
              <a:t>Fujiki</a:t>
            </a:r>
            <a:r>
              <a:rPr lang="en-IE" sz="2400" dirty="0"/>
              <a:t>, 1993; Stevenson et al., 1985). </a:t>
            </a:r>
          </a:p>
          <a:p>
            <a:endParaRPr lang="en-IE" sz="2400" dirty="0"/>
          </a:p>
          <a:p>
            <a:r>
              <a:rPr lang="en-IE" sz="2400" dirty="0"/>
              <a:t>A study of children with communication disorders found that children with language impairments, who were more widely accepted, seemed to be protected from the risk of being bullied (Savage, 2005). </a:t>
            </a:r>
          </a:p>
        </p:txBody>
      </p:sp>
      <p:pic>
        <p:nvPicPr>
          <p:cNvPr id="4" name="Picture 3" descr="C:\Documents and Settings\mcloughv\Local Settings\Temporary Internet Files\Content.IE5\0HNJDIPT\MC9003840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045873"/>
            <a:ext cx="2180919" cy="281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589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05342"/>
            <a:ext cx="8496944" cy="4524315"/>
          </a:xfrm>
          <a:prstGeom prst="rect">
            <a:avLst/>
          </a:prstGeom>
        </p:spPr>
        <p:txBody>
          <a:bodyPr wrap="square">
            <a:spAutoFit/>
          </a:bodyPr>
          <a:lstStyle/>
          <a:p>
            <a:r>
              <a:rPr lang="en-IE" sz="2400" dirty="0"/>
              <a:t>The particular lack of speech and language therapists (SLTs) in European schools as part of multidisciplinary teams, highlighted in the Eurydice report (2014) on early school leaving, is of real concern here for students at the chronic need, indicated prevention level, where maternal language difficulties may be affecting their violent behaviour </a:t>
            </a:r>
            <a:endParaRPr lang="en-IE" sz="2400" dirty="0" smtClean="0"/>
          </a:p>
          <a:p>
            <a:endParaRPr lang="en-IE" sz="2400" dirty="0"/>
          </a:p>
          <a:p>
            <a:r>
              <a:rPr lang="en-IE" sz="2400" dirty="0" smtClean="0"/>
              <a:t>The </a:t>
            </a:r>
            <a:r>
              <a:rPr lang="en-IE" sz="2400" dirty="0"/>
              <a:t>level of maternal language difficulty does not have to be at a clinical level of difficulty for it to centrally contribute to a range of school-related problems, potentially including aggression and bullying, as well as hindering social relationships and sense of belonging to school.</a:t>
            </a:r>
          </a:p>
        </p:txBody>
      </p:sp>
    </p:spTree>
    <p:extLst>
      <p:ext uri="{BB962C8B-B14F-4D97-AF65-F5344CB8AC3E}">
        <p14:creationId xmlns:p14="http://schemas.microsoft.com/office/powerpoint/2010/main" val="2996560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6417"/>
            <a:ext cx="5760640" cy="3785652"/>
          </a:xfrm>
          <a:prstGeom prst="rect">
            <a:avLst/>
          </a:prstGeom>
        </p:spPr>
        <p:txBody>
          <a:bodyPr wrap="square">
            <a:spAutoFit/>
          </a:bodyPr>
          <a:lstStyle/>
          <a:p>
            <a:r>
              <a:rPr lang="en-IE" sz="2400" dirty="0" smtClean="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 Differentiated Approach to Involving </a:t>
            </a:r>
            <a:r>
              <a:rPr lang="en-IE" sz="24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Parents for Bullying </a:t>
            </a:r>
            <a:r>
              <a:rPr lang="en-IE" sz="2400" dirty="0" smtClean="0">
                <a:solidFill>
                  <a:srgbClr val="FFFF00"/>
                </a:solidFill>
                <a:latin typeface="Calibri" panose="020F0502020204030204" pitchFamily="34" charset="0"/>
                <a:ea typeface="Times New Roman" panose="02020603050405020304" pitchFamily="18" charset="0"/>
                <a:cs typeface="Times New Roman" panose="02020603050405020304" pitchFamily="18" charset="0"/>
              </a:rPr>
              <a:t>Prevention: Family Support Services for High Risk Chronic Need</a:t>
            </a:r>
            <a:endParaRPr lang="en-IE" sz="24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endParaRPr lang="en-IE" sz="2400" dirty="0">
              <a:latin typeface="Calibri" panose="020F0502020204030204" pitchFamily="34" charset="0"/>
              <a:ea typeface="Times New Roman" panose="02020603050405020304" pitchFamily="18" charset="0"/>
              <a:cs typeface="Times New Roman" panose="02020603050405020304" pitchFamily="18" charset="0"/>
            </a:endParaRPr>
          </a:p>
          <a:p>
            <a:r>
              <a:rPr lang="en-IE" sz="2400" dirty="0">
                <a:latin typeface="Calibri" panose="020F0502020204030204" pitchFamily="34" charset="0"/>
                <a:ea typeface="Times New Roman" panose="02020603050405020304" pitchFamily="18" charset="0"/>
                <a:cs typeface="Times New Roman" panose="02020603050405020304" pitchFamily="18" charset="0"/>
              </a:rPr>
              <a:t>S</a:t>
            </a:r>
            <a:r>
              <a:rPr lang="lt-LT" sz="2400" dirty="0">
                <a:latin typeface="Calibri" panose="020F0502020204030204" pitchFamily="34" charset="0"/>
                <a:ea typeface="Times New Roman" panose="02020603050405020304" pitchFamily="18" charset="0"/>
                <a:cs typeface="Times New Roman" panose="02020603050405020304" pitchFamily="18" charset="0"/>
              </a:rPr>
              <a:t>ystematic review by </a:t>
            </a:r>
            <a:r>
              <a:rPr lang="lt-LT" sz="2400" dirty="0">
                <a:latin typeface="Calibri" panose="020F0502020204030204" pitchFamily="34" charset="0"/>
                <a:ea typeface="Calibri" panose="020F0502020204030204" pitchFamily="34" charset="0"/>
                <a:cs typeface="Times New Roman" panose="02020603050405020304" pitchFamily="18" charset="0"/>
              </a:rPr>
              <a:t>Lereya et al. (2013) involving 70 studies which concluded that both </a:t>
            </a:r>
            <a:r>
              <a:rPr lang="lt-LT" sz="2400" dirty="0">
                <a:latin typeface="Calibri" panose="020F0502020204030204" pitchFamily="34" charset="0"/>
                <a:ea typeface="Times New Roman" panose="02020603050405020304" pitchFamily="18" charset="0"/>
                <a:cs typeface="Times New Roman" panose="02020603050405020304" pitchFamily="18" charset="0"/>
              </a:rPr>
              <a:t>victims and bully/victims are more likely to be exposed to negative parenting behaviour, including abuse and neglect and maladaptive parenting. </a:t>
            </a:r>
            <a:endParaRPr lang="en-IE" sz="2400" dirty="0"/>
          </a:p>
        </p:txBody>
      </p:sp>
      <p:pic>
        <p:nvPicPr>
          <p:cNvPr id="3" name="Picture 2" descr="C:\Documents and Settings\mcloughv\Local Settings\Temporary Internet Files\Content.IE5\EGN1QYWT\MP900385951[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7626" y="4221088"/>
            <a:ext cx="3477260" cy="24834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Documents and Settings\mcloughv\Local Settings\Temporary Internet Files\Content.IE5\BZUR8QGX\MP90039874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2778" y="1009243"/>
            <a:ext cx="2520000" cy="18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592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640960" cy="6001643"/>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Cross et al.’s (2012) Australian study </a:t>
            </a:r>
            <a:r>
              <a:rPr lang="en-US" sz="2400" dirty="0" smtClean="0">
                <a:latin typeface="Calibri" panose="020F0502020204030204" pitchFamily="34" charset="0"/>
                <a:ea typeface="Calibri" panose="020F0502020204030204" pitchFamily="34" charset="0"/>
                <a:cs typeface="Times New Roman" panose="02020603050405020304" pitchFamily="18" charset="0"/>
              </a:rPr>
              <a:t>- all </a:t>
            </a:r>
            <a:r>
              <a:rPr lang="en-US" sz="2400" dirty="0">
                <a:latin typeface="Calibri" panose="020F0502020204030204" pitchFamily="34" charset="0"/>
                <a:ea typeface="Calibri" panose="020F0502020204030204" pitchFamily="34" charset="0"/>
                <a:cs typeface="Times New Roman" panose="02020603050405020304" pitchFamily="18" charset="0"/>
              </a:rPr>
              <a:t>grade levels from 1 (5–6-year olds) to 7 (12–13-year olds).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family level activities worked in partnership with parents by building their awareness, attitudes and self-efficacy to role model and help their children to develop social competence and to prevent or respond to bullying. These activities also encouraged school and parent communication and parents’ engagement with the school to reduce student bullying.</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 The high intensity intervention (</a:t>
            </a:r>
            <a:r>
              <a:rPr lang="en-US" sz="2400" dirty="0" err="1">
                <a:latin typeface="Calibri" panose="020F0502020204030204" pitchFamily="34" charset="0"/>
                <a:ea typeface="Calibri" panose="020F0502020204030204" pitchFamily="34" charset="0"/>
                <a:cs typeface="Times New Roman" panose="02020603050405020304" pitchFamily="18" charset="0"/>
              </a:rPr>
              <a:t>wholeschool</a:t>
            </a:r>
            <a:r>
              <a:rPr lang="en-US" sz="2400" dirty="0">
                <a:latin typeface="Calibri" panose="020F0502020204030204" pitchFamily="34" charset="0"/>
                <a:ea typeface="Calibri" panose="020F0502020204030204" pitchFamily="34" charset="0"/>
                <a:cs typeface="Times New Roman" panose="02020603050405020304" pitchFamily="18" charset="0"/>
              </a:rPr>
              <a:t>, capacity building support and </a:t>
            </a:r>
            <a:r>
              <a:rPr lang="en-US" sz="2400" b="1" i="1" dirty="0">
                <a:latin typeface="Calibri" panose="020F0502020204030204" pitchFamily="34" charset="0"/>
                <a:ea typeface="Calibri" panose="020F0502020204030204" pitchFamily="34" charset="0"/>
                <a:cs typeface="Times New Roman" panose="02020603050405020304" pitchFamily="18" charset="0"/>
              </a:rPr>
              <a:t>active parent involvement</a:t>
            </a:r>
            <a:r>
              <a:rPr lang="en-US" sz="2400" dirty="0">
                <a:latin typeface="Calibri" panose="020F0502020204030204" pitchFamily="34" charset="0"/>
                <a:ea typeface="Calibri" panose="020F0502020204030204" pitchFamily="34" charset="0"/>
                <a:cs typeface="Times New Roman" panose="02020603050405020304" pitchFamily="18" charset="0"/>
              </a:rPr>
              <a:t>) is somewhat more effective than the moderate intensity intervention </a:t>
            </a:r>
            <a:r>
              <a:rPr lang="en-US" sz="2400" dirty="0" smtClean="0">
                <a:latin typeface="Calibri" panose="020F0502020204030204" pitchFamily="34" charset="0"/>
                <a:ea typeface="Calibri" panose="020F0502020204030204" pitchFamily="34" charset="0"/>
                <a:cs typeface="Times New Roman" panose="02020603050405020304" pitchFamily="18" charset="0"/>
              </a:rPr>
              <a:t>(whole-school </a:t>
            </a:r>
            <a:r>
              <a:rPr lang="en-US" sz="2400" dirty="0">
                <a:latin typeface="Calibri" panose="020F0502020204030204" pitchFamily="34" charset="0"/>
                <a:ea typeface="Calibri" panose="020F0502020204030204" pitchFamily="34" charset="0"/>
                <a:cs typeface="Times New Roman" panose="02020603050405020304" pitchFamily="18" charset="0"/>
              </a:rPr>
              <a:t>and capacity building support </a:t>
            </a:r>
            <a:r>
              <a:rPr lang="en-US" sz="2400" dirty="0" smtClean="0">
                <a:latin typeface="Calibri" panose="020F0502020204030204" pitchFamily="34" charset="0"/>
                <a:ea typeface="Calibri" panose="020F0502020204030204" pitchFamily="34" charset="0"/>
                <a:cs typeface="Times New Roman" panose="02020603050405020304" pitchFamily="18" charset="0"/>
              </a:rPr>
              <a:t>only), </a:t>
            </a:r>
            <a:r>
              <a:rPr lang="en-US" sz="2400" dirty="0">
                <a:latin typeface="Calibri" panose="020F0502020204030204" pitchFamily="34" charset="0"/>
                <a:ea typeface="Calibri" panose="020F0502020204030204" pitchFamily="34" charset="0"/>
                <a:cs typeface="Times New Roman" panose="02020603050405020304" pitchFamily="18" charset="0"/>
              </a:rPr>
              <a:t>and substantially more effective than the low intensity intervention (the standard school program with no capacity support). </a:t>
            </a:r>
            <a:endParaRPr lang="en-IE" sz="2400" dirty="0"/>
          </a:p>
        </p:txBody>
      </p:sp>
    </p:spTree>
    <p:extLst>
      <p:ext uri="{BB962C8B-B14F-4D97-AF65-F5344CB8AC3E}">
        <p14:creationId xmlns:p14="http://schemas.microsoft.com/office/powerpoint/2010/main" val="2149234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352928" cy="6370975"/>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Langford et al.’s (2014) Cochrane Review for the WHO on health promoting school interventions highlighted that ‘The majority of studies only attempted to engage with families (rather than the community), most commonly by sending out newsletters to parents. Other activities included: family homework assignments, parent information evenings or training workshops, family events, or inviting parents to become members of the school health committee’. </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Downes &amp; Cefai (2016): Again </a:t>
            </a:r>
            <a:r>
              <a:rPr lang="en-US" sz="2400" dirty="0">
                <a:latin typeface="Calibri" panose="020F0502020204030204" pitchFamily="34" charset="0"/>
                <a:ea typeface="Calibri" panose="020F0502020204030204" pitchFamily="34" charset="0"/>
                <a:cs typeface="Times New Roman" panose="02020603050405020304" pitchFamily="18" charset="0"/>
              </a:rPr>
              <a:t>this emphasis is overwhelmingly one where the parent is a passive recipient of information, with the exception of the example of the invitation for them to be members of the school health committee.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a:p>
            <a:r>
              <a:rPr lang="en-US" sz="2400" dirty="0" err="1" smtClean="0">
                <a:latin typeface="Calibri" panose="020F0502020204030204" pitchFamily="34" charset="0"/>
                <a:cs typeface="Times New Roman" panose="02020603050405020304" pitchFamily="18" charset="0"/>
              </a:rPr>
              <a:t>Downes</a:t>
            </a:r>
            <a:r>
              <a:rPr lang="en-US" sz="2400" dirty="0" smtClean="0">
                <a:latin typeface="Calibri" panose="020F0502020204030204" pitchFamily="34" charset="0"/>
                <a:cs typeface="Times New Roman" panose="02020603050405020304" pitchFamily="18" charset="0"/>
              </a:rPr>
              <a:t> (2014) Parental involvement is a dimension of children’s rights</a:t>
            </a:r>
            <a:endParaRPr lang="en-IE" sz="2400" dirty="0"/>
          </a:p>
        </p:txBody>
      </p:sp>
      <p:pic>
        <p:nvPicPr>
          <p:cNvPr id="3" name="Picture 2" descr="C:\Documents and Settings\mcloughv\Local Settings\Temporary Internet Files\Content.IE5\IDO6RQOR\MC9000787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97532" y="2708920"/>
            <a:ext cx="1331640" cy="238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3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400" b="1" dirty="0" smtClean="0"/>
              <a:t>Limited </a:t>
            </a:r>
            <a:r>
              <a:rPr lang="en-IE" sz="2400" b="1" dirty="0"/>
              <a:t>Quality of Research – Older Students’ Voices and Co-Construction of Resources for School Bullying and Violence Prevention</a:t>
            </a:r>
          </a:p>
        </p:txBody>
      </p:sp>
      <p:sp>
        <p:nvSpPr>
          <p:cNvPr id="3" name="Rectangle 2"/>
          <p:cNvSpPr/>
          <p:nvPr/>
        </p:nvSpPr>
        <p:spPr>
          <a:xfrm>
            <a:off x="107504" y="1556792"/>
            <a:ext cx="8712968" cy="4893647"/>
          </a:xfrm>
          <a:prstGeom prst="rect">
            <a:avLst/>
          </a:prstGeom>
        </p:spPr>
        <p:txBody>
          <a:bodyPr wrap="square">
            <a:spAutoFit/>
          </a:bodyPr>
          <a:lstStyle/>
          <a:p>
            <a:r>
              <a:rPr lang="en-IE" sz="2400" dirty="0"/>
              <a:t>Yeager et al. (2015) raise a concern about the limitations of intervention strategies for older adolescents that rely on adult authority or that imply that they lack basic social or emotional skills. </a:t>
            </a:r>
            <a:endParaRPr lang="en-IE" sz="2400" dirty="0" smtClean="0"/>
          </a:p>
          <a:p>
            <a:endParaRPr lang="en-IE" sz="2400" dirty="0"/>
          </a:p>
          <a:p>
            <a:r>
              <a:rPr lang="en-IE" sz="2400" dirty="0"/>
              <a:t>Secondary school students may resist being literally ‘programmed’ into particular modes of behaviour and thought. A shift in conceptualisation is needed to make these students subjects of policy rather than simply objects of policy and programmes.  </a:t>
            </a:r>
            <a:endParaRPr lang="en-IE" sz="2400" dirty="0" smtClean="0"/>
          </a:p>
          <a:p>
            <a:endParaRPr lang="en-IE" sz="2400" dirty="0"/>
          </a:p>
          <a:p>
            <a:r>
              <a:rPr lang="en-IE" sz="2400" dirty="0"/>
              <a:t>In a US context, Yeager et al. (2015) question state mandates regarding anti-bullying programmes for high schools – though not for middle schools. They recognise the need for new interventions to be developed and shown to be effective for older adolescents. </a:t>
            </a:r>
          </a:p>
        </p:txBody>
      </p:sp>
    </p:spTree>
    <p:extLst>
      <p:ext uri="{BB962C8B-B14F-4D97-AF65-F5344CB8AC3E}">
        <p14:creationId xmlns:p14="http://schemas.microsoft.com/office/powerpoint/2010/main" val="962734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305342"/>
            <a:ext cx="8784976" cy="4524315"/>
          </a:xfrm>
          <a:prstGeom prst="rect">
            <a:avLst/>
          </a:prstGeom>
        </p:spPr>
        <p:txBody>
          <a:bodyPr wrap="square">
            <a:spAutoFit/>
          </a:bodyPr>
          <a:lstStyle/>
          <a:p>
            <a:r>
              <a:rPr lang="en-IE" sz="2400" dirty="0"/>
              <a:t>A notable aspect of their conclusion is that it is not sufficient to ‘age up’ existing materials that are tested with younger children, e.g. by switching out the examples or the graphic art used in the activities. </a:t>
            </a:r>
            <a:endParaRPr lang="en-IE" sz="2400" dirty="0" smtClean="0"/>
          </a:p>
          <a:p>
            <a:endParaRPr lang="en-IE" sz="2400" dirty="0"/>
          </a:p>
          <a:p>
            <a:r>
              <a:rPr lang="en-IE" sz="2400" dirty="0"/>
              <a:t>T</a:t>
            </a:r>
            <a:r>
              <a:rPr lang="en-IE" sz="2400" dirty="0" smtClean="0"/>
              <a:t>he </a:t>
            </a:r>
            <a:r>
              <a:rPr lang="en-IE" sz="2400" dirty="0"/>
              <a:t>UN Convention on the Rights of the Child may be less influential in US school and research contexts, given that it is not ratified by the US, unlike all EU countries. This would invite consultation with young people in the design of materials for anti-bullying, building on Art. 12, with increasing input from older students. </a:t>
            </a:r>
            <a:endParaRPr lang="en-IE" sz="2400" dirty="0" smtClean="0"/>
          </a:p>
          <a:p>
            <a:endParaRPr lang="en-IE" sz="2400" dirty="0"/>
          </a:p>
          <a:p>
            <a:r>
              <a:rPr lang="en-IE" sz="2400" dirty="0"/>
              <a:t>Avoiding intervention for older students would be a legal abdication of responsibility. </a:t>
            </a:r>
          </a:p>
        </p:txBody>
      </p:sp>
    </p:spTree>
    <p:extLst>
      <p:ext uri="{BB962C8B-B14F-4D97-AF65-F5344CB8AC3E}">
        <p14:creationId xmlns:p14="http://schemas.microsoft.com/office/powerpoint/2010/main" val="3640394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8884599" cy="1477328"/>
          </a:xfrm>
          <a:prstGeom prst="rect">
            <a:avLst/>
          </a:prstGeom>
        </p:spPr>
        <p:txBody>
          <a:bodyPr wrap="square">
            <a:spAutoFit/>
          </a:bodyPr>
          <a:lstStyle/>
          <a:p>
            <a:r>
              <a:rPr lang="en-US" sz="24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Classroom Climate and Bullying: </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 Questioning A Peer Defenders</a:t>
            </a:r>
          </a:p>
          <a:p>
            <a:r>
              <a:rPr lang="en-US" sz="2400" dirty="0" smtClean="0">
                <a:solidFill>
                  <a:srgbClr val="FFFF00"/>
                </a:solidFill>
                <a:latin typeface="Calibri" panose="020F0502020204030204" pitchFamily="34" charset="0"/>
                <a:cs typeface="Times New Roman" panose="02020603050405020304" pitchFamily="18" charset="0"/>
              </a:rPr>
              <a:t>Approach in </a:t>
            </a:r>
            <a:r>
              <a:rPr lang="en-US" sz="2400" dirty="0" err="1" smtClean="0">
                <a:solidFill>
                  <a:srgbClr val="FFFF00"/>
                </a:solidFill>
                <a:latin typeface="Calibri" panose="020F0502020204030204" pitchFamily="34" charset="0"/>
                <a:cs typeface="Times New Roman" panose="02020603050405020304" pitchFamily="18" charset="0"/>
              </a:rPr>
              <a:t>KiVa</a:t>
            </a:r>
            <a:r>
              <a:rPr lang="en-US" sz="2400" dirty="0" smtClean="0">
                <a:solidFill>
                  <a:srgbClr val="FFFF00"/>
                </a:solidFill>
                <a:latin typeface="Calibri" panose="020F0502020204030204" pitchFamily="34" charset="0"/>
                <a:cs typeface="Times New Roman" panose="02020603050405020304" pitchFamily="18" charset="0"/>
              </a:rPr>
              <a:t>, Finland (Downes &amp; Cefai 2016)</a:t>
            </a:r>
            <a:endParaRPr lang="en-US" sz="2400" dirty="0">
              <a:solidFill>
                <a:srgbClr val="FFFF00"/>
              </a:solidFill>
              <a:latin typeface="Calibri" panose="020F0502020204030204" pitchFamily="34" charset="0"/>
              <a:cs typeface="Times New Roman" panose="02020603050405020304" pitchFamily="18" charset="0"/>
            </a:endParaRPr>
          </a:p>
          <a:p>
            <a:endParaRPr lang="en-US" sz="2400" dirty="0" smtClean="0">
              <a:solidFill>
                <a:srgbClr val="FFFF00"/>
              </a:solidFill>
              <a:latin typeface="Calibri" panose="020F0502020204030204" pitchFamily="34" charset="0"/>
              <a:cs typeface="Times New Roman" panose="02020603050405020304" pitchFamily="18" charset="0"/>
            </a:endParaRPr>
          </a:p>
          <a:p>
            <a:endParaRPr lang="en-IE" dirty="0"/>
          </a:p>
        </p:txBody>
      </p:sp>
      <p:sp>
        <p:nvSpPr>
          <p:cNvPr id="3" name="Rectangle 2"/>
          <p:cNvSpPr/>
          <p:nvPr/>
        </p:nvSpPr>
        <p:spPr>
          <a:xfrm>
            <a:off x="107504" y="980728"/>
            <a:ext cx="8524559" cy="5632311"/>
          </a:xfrm>
          <a:prstGeom prst="rect">
            <a:avLst/>
          </a:prstGeom>
        </p:spPr>
        <p:txBody>
          <a:bodyPr wrap="square">
            <a:spAutoFit/>
          </a:bodyPr>
          <a:lstStyle/>
          <a:p>
            <a:pPr lvl="0" algn="just">
              <a:spcAft>
                <a:spcPts val="0"/>
              </a:spcAft>
            </a:pPr>
            <a:r>
              <a:rPr lang="en-US" sz="2400" dirty="0" smtClean="0">
                <a:latin typeface="Calibri" panose="020F0502020204030204" pitchFamily="34" charset="0"/>
                <a:ea typeface="Calibri" panose="020F0502020204030204" pitchFamily="34" charset="0"/>
              </a:rPr>
              <a:t>-Empirical </a:t>
            </a:r>
            <a:r>
              <a:rPr lang="en-US" sz="2400" dirty="0">
                <a:latin typeface="Calibri" panose="020F0502020204030204" pitchFamily="34" charset="0"/>
                <a:ea typeface="Calibri" panose="020F0502020204030204" pitchFamily="34" charset="0"/>
              </a:rPr>
              <a:t>evidence of increased bullying for peer interventions in some </a:t>
            </a:r>
            <a:r>
              <a:rPr lang="en-US" sz="2400" dirty="0" smtClean="0">
                <a:latin typeface="Calibri" panose="020F0502020204030204" pitchFamily="34" charset="0"/>
                <a:ea typeface="Calibri" panose="020F0502020204030204" pitchFamily="34" charset="0"/>
              </a:rPr>
              <a:t>international contexts</a:t>
            </a:r>
            <a:r>
              <a:rPr lang="en-US" sz="2400" dirty="0">
                <a:latin typeface="Calibri" panose="020F0502020204030204" pitchFamily="34" charset="0"/>
                <a:ea typeface="Calibri" panose="020F0502020204030204" pitchFamily="34" charset="0"/>
              </a:rPr>
              <a:t>, evidence of student fear of the consequences of </a:t>
            </a:r>
            <a:r>
              <a:rPr lang="en-US" sz="2400" dirty="0" smtClean="0">
                <a:latin typeface="Calibri" panose="020F0502020204030204" pitchFamily="34" charset="0"/>
                <a:ea typeface="Calibri" panose="020F0502020204030204" pitchFamily="34" charset="0"/>
              </a:rPr>
              <a:t>intervening.</a:t>
            </a:r>
            <a:endParaRPr lang="en-IE" sz="2400" dirty="0" smtClean="0">
              <a:latin typeface="Times New Roman" panose="02020603050405020304" pitchFamily="18" charset="0"/>
              <a:ea typeface="Calibri" panose="020F0502020204030204" pitchFamily="34" charset="0"/>
            </a:endParaRPr>
          </a:p>
          <a:p>
            <a:pPr lvl="0" algn="just">
              <a:spcAft>
                <a:spcPts val="0"/>
              </a:spcAft>
            </a:pPr>
            <a:endParaRPr lang="en-IE" sz="2400" dirty="0">
              <a:latin typeface="Times New Roman" panose="02020603050405020304" pitchFamily="18" charset="0"/>
              <a:ea typeface="Calibri" panose="020F0502020204030204" pitchFamily="34" charset="0"/>
            </a:endParaRPr>
          </a:p>
          <a:p>
            <a:pPr lvl="0" algn="just">
              <a:spcAft>
                <a:spcPts val="0"/>
              </a:spcAft>
            </a:pPr>
            <a:r>
              <a:rPr lang="en-IE" sz="2400" dirty="0" smtClean="0">
                <a:latin typeface="Times New Roman" panose="02020603050405020304" pitchFamily="18" charset="0"/>
                <a:ea typeface="Calibri" panose="020F0502020204030204" pitchFamily="34" charset="0"/>
              </a:rPr>
              <a:t>-</a:t>
            </a:r>
            <a:r>
              <a:rPr lang="en-US" sz="2400" dirty="0" smtClean="0">
                <a:latin typeface="Calibri" panose="020F0502020204030204" pitchFamily="34" charset="0"/>
                <a:ea typeface="Calibri" panose="020F0502020204030204" pitchFamily="34" charset="0"/>
              </a:rPr>
              <a:t>Recognition </a:t>
            </a:r>
            <a:r>
              <a:rPr lang="en-US" sz="2400" dirty="0">
                <a:latin typeface="Calibri" panose="020F0502020204030204" pitchFamily="34" charset="0"/>
                <a:ea typeface="Calibri" panose="020F0502020204030204" pitchFamily="34" charset="0"/>
              </a:rPr>
              <a:t>of bullying as a child welfare and child protection issue renders it problematic that responsibility may be displaced onto other children to provide support and active </a:t>
            </a:r>
            <a:r>
              <a:rPr lang="en-US" sz="2400" dirty="0" smtClean="0">
                <a:latin typeface="Calibri" panose="020F0502020204030204" pitchFamily="34" charset="0"/>
                <a:ea typeface="Calibri" panose="020F0502020204030204" pitchFamily="34" charset="0"/>
              </a:rPr>
              <a:t>defending.</a:t>
            </a:r>
            <a:endParaRPr lang="en-IE" sz="2400" dirty="0" smtClean="0">
              <a:latin typeface="Times New Roman" panose="02020603050405020304" pitchFamily="18" charset="0"/>
              <a:ea typeface="Calibri" panose="020F0502020204030204" pitchFamily="34" charset="0"/>
            </a:endParaRPr>
          </a:p>
          <a:p>
            <a:pPr lvl="0" algn="just">
              <a:spcAft>
                <a:spcPts val="0"/>
              </a:spcAft>
            </a:pPr>
            <a:endParaRPr lang="en-IE" sz="2400" dirty="0">
              <a:latin typeface="Times New Roman" panose="02020603050405020304" pitchFamily="18" charset="0"/>
              <a:ea typeface="Calibri" panose="020F0502020204030204" pitchFamily="34" charset="0"/>
            </a:endParaRPr>
          </a:p>
          <a:p>
            <a:pPr lvl="0" algn="just">
              <a:spcAft>
                <a:spcPts val="0"/>
              </a:spcAft>
            </a:pPr>
            <a:r>
              <a:rPr lang="en-IE" sz="2400" dirty="0" smtClean="0">
                <a:latin typeface="Times New Roman" panose="02020603050405020304" pitchFamily="18" charset="0"/>
                <a:ea typeface="Calibri" panose="020F0502020204030204" pitchFamily="34" charset="0"/>
              </a:rPr>
              <a:t>-</a:t>
            </a:r>
            <a:r>
              <a:rPr lang="en-US" sz="2400" dirty="0" smtClean="0">
                <a:latin typeface="Calibri" panose="020F0502020204030204" pitchFamily="34" charset="0"/>
                <a:ea typeface="Calibri" panose="020F0502020204030204" pitchFamily="34" charset="0"/>
              </a:rPr>
              <a:t>Schools </a:t>
            </a:r>
            <a:r>
              <a:rPr lang="en-US" sz="2400" dirty="0">
                <a:latin typeface="Calibri" panose="020F0502020204030204" pitchFamily="34" charset="0"/>
                <a:ea typeface="Calibri" panose="020F0502020204030204" pitchFamily="34" charset="0"/>
              </a:rPr>
              <a:t>have a duty of care to the individual and not simply to the aggregate of children, so that even gains in the aggregate do not justify disproportionate risk to an individual </a:t>
            </a:r>
            <a:endParaRPr lang="en-US" sz="2400" dirty="0" smtClean="0">
              <a:latin typeface="Calibri" panose="020F0502020204030204" pitchFamily="34" charset="0"/>
              <a:ea typeface="Calibri" panose="020F0502020204030204" pitchFamily="34" charset="0"/>
            </a:endParaRPr>
          </a:p>
          <a:p>
            <a:pPr lvl="0" algn="just">
              <a:spcAft>
                <a:spcPts val="0"/>
              </a:spcAft>
            </a:pPr>
            <a:r>
              <a:rPr lang="en-US" sz="2400" dirty="0" smtClean="0">
                <a:latin typeface="Calibri" panose="020F0502020204030204" pitchFamily="34" charset="0"/>
                <a:ea typeface="Calibri" panose="020F0502020204030204" pitchFamily="34" charset="0"/>
              </a:rPr>
              <a:t>‘</a:t>
            </a:r>
            <a:r>
              <a:rPr lang="en-US" sz="2400" dirty="0">
                <a:latin typeface="Calibri" panose="020F0502020204030204" pitchFamily="34" charset="0"/>
                <a:ea typeface="Calibri" panose="020F0502020204030204" pitchFamily="34" charset="0"/>
              </a:rPr>
              <a:t>defender’ from a perpetrator entrenched in </a:t>
            </a:r>
            <a:r>
              <a:rPr lang="en-US" sz="2400" dirty="0" smtClean="0">
                <a:latin typeface="Calibri" panose="020F0502020204030204" pitchFamily="34" charset="0"/>
                <a:ea typeface="Calibri" panose="020F0502020204030204" pitchFamily="34" charset="0"/>
              </a:rPr>
              <a:t>bullying</a:t>
            </a:r>
          </a:p>
          <a:p>
            <a:pPr lvl="0" algn="just">
              <a:spcAft>
                <a:spcPts val="0"/>
              </a:spcAft>
            </a:pPr>
            <a:r>
              <a:rPr lang="en-US" sz="2400" dirty="0" smtClean="0">
                <a:latin typeface="Calibri" panose="020F0502020204030204" pitchFamily="34" charset="0"/>
                <a:ea typeface="Calibri" panose="020F0502020204030204" pitchFamily="34" charset="0"/>
              </a:rPr>
              <a:t> </a:t>
            </a:r>
            <a:r>
              <a:rPr lang="en-US" sz="2400" dirty="0" err="1">
                <a:latin typeface="Calibri" panose="020F0502020204030204" pitchFamily="34" charset="0"/>
                <a:ea typeface="Calibri" panose="020F0502020204030204" pitchFamily="34" charset="0"/>
              </a:rPr>
              <a:t>behaviour</a:t>
            </a:r>
            <a:r>
              <a:rPr lang="en-US" sz="2400" dirty="0">
                <a:latin typeface="Calibri" panose="020F0502020204030204" pitchFamily="34" charset="0"/>
                <a:ea typeface="Calibri" panose="020F0502020204030204" pitchFamily="34" charset="0"/>
              </a:rPr>
              <a:t> and </a:t>
            </a:r>
            <a:r>
              <a:rPr lang="en-US" sz="2400" dirty="0" smtClean="0">
                <a:latin typeface="Calibri" panose="020F0502020204030204" pitchFamily="34" charset="0"/>
                <a:ea typeface="Calibri" panose="020F0502020204030204" pitchFamily="34" charset="0"/>
              </a:rPr>
              <a:t>likely </a:t>
            </a:r>
            <a:r>
              <a:rPr lang="en-US" sz="2400" dirty="0">
                <a:latin typeface="Calibri" panose="020F0502020204030204" pitchFamily="34" charset="0"/>
                <a:ea typeface="Calibri" panose="020F0502020204030204" pitchFamily="34" charset="0"/>
              </a:rPr>
              <a:t>to target defenders that challenge </a:t>
            </a:r>
            <a:endParaRPr lang="en-US" sz="2400" dirty="0" smtClean="0">
              <a:latin typeface="Calibri" panose="020F0502020204030204" pitchFamily="34" charset="0"/>
              <a:ea typeface="Calibri" panose="020F0502020204030204" pitchFamily="34" charset="0"/>
            </a:endParaRPr>
          </a:p>
          <a:p>
            <a:pPr lvl="0" algn="just">
              <a:spcAft>
                <a:spcPts val="0"/>
              </a:spcAft>
            </a:pPr>
            <a:r>
              <a:rPr lang="en-US" sz="2400" dirty="0" smtClean="0">
                <a:latin typeface="Calibri" panose="020F0502020204030204" pitchFamily="34" charset="0"/>
                <a:ea typeface="Calibri" panose="020F0502020204030204" pitchFamily="34" charset="0"/>
              </a:rPr>
              <a:t>him/her</a:t>
            </a:r>
            <a:r>
              <a:rPr lang="en-US" sz="2400" dirty="0">
                <a:latin typeface="Calibri" panose="020F0502020204030204" pitchFamily="34" charset="0"/>
                <a:ea typeface="Calibri" panose="020F0502020204030204" pitchFamily="34" charset="0"/>
              </a:rPr>
              <a:t>. </a:t>
            </a:r>
            <a:endParaRPr lang="en-US" sz="2400" i="1" dirty="0" smtClean="0">
              <a:latin typeface="Calibri" panose="020F0502020204030204" pitchFamily="34" charset="0"/>
              <a:ea typeface="Calibri" panose="020F0502020204030204" pitchFamily="34" charset="0"/>
            </a:endParaRPr>
          </a:p>
          <a:p>
            <a:pPr lvl="0" algn="just">
              <a:spcAft>
                <a:spcPts val="0"/>
              </a:spcAft>
            </a:pPr>
            <a:r>
              <a:rPr lang="en-US" sz="2400" i="1" dirty="0">
                <a:latin typeface="Calibri" panose="020F0502020204030204" pitchFamily="34" charset="0"/>
                <a:ea typeface="Calibri" panose="020F0502020204030204" pitchFamily="34" charset="0"/>
              </a:rPr>
              <a:t>-</a:t>
            </a:r>
            <a:r>
              <a:rPr lang="en-US" sz="2400" i="1" dirty="0" err="1" smtClean="0">
                <a:latin typeface="Calibri" panose="020F0502020204030204" pitchFamily="34" charset="0"/>
                <a:ea typeface="Calibri" panose="020F0502020204030204" pitchFamily="34" charset="0"/>
              </a:rPr>
              <a:t>primum</a:t>
            </a:r>
            <a:r>
              <a:rPr lang="en-US" sz="2400" i="1" dirty="0" smtClean="0">
                <a:latin typeface="Calibri" panose="020F0502020204030204" pitchFamily="34" charset="0"/>
                <a:ea typeface="Calibri" panose="020F0502020204030204" pitchFamily="34" charset="0"/>
              </a:rPr>
              <a:t> </a:t>
            </a:r>
            <a:r>
              <a:rPr lang="en-US" sz="2400" i="1" dirty="0">
                <a:latin typeface="Calibri" panose="020F0502020204030204" pitchFamily="34" charset="0"/>
                <a:ea typeface="Calibri" panose="020F0502020204030204" pitchFamily="34" charset="0"/>
              </a:rPr>
              <a:t>non </a:t>
            </a:r>
            <a:r>
              <a:rPr lang="en-US" sz="2400" i="1" dirty="0" err="1" smtClean="0">
                <a:latin typeface="Calibri" panose="020F0502020204030204" pitchFamily="34" charset="0"/>
                <a:ea typeface="Calibri" panose="020F0502020204030204" pitchFamily="34" charset="0"/>
              </a:rPr>
              <a:t>nocere</a:t>
            </a:r>
            <a:r>
              <a:rPr lang="en-US" sz="2400" i="1" dirty="0" smtClean="0">
                <a:latin typeface="Calibri" panose="020F0502020204030204" pitchFamily="34" charset="0"/>
                <a:ea typeface="Calibri" panose="020F0502020204030204" pitchFamily="34" charset="0"/>
              </a:rPr>
              <a:t> </a:t>
            </a:r>
            <a:r>
              <a:rPr lang="en-US" sz="2400" dirty="0" smtClean="0">
                <a:latin typeface="Calibri" panose="020F0502020204030204" pitchFamily="34" charset="0"/>
                <a:ea typeface="Calibri" panose="020F0502020204030204" pitchFamily="34" charset="0"/>
              </a:rPr>
              <a:t>(first do no harm)</a:t>
            </a:r>
            <a:endParaRPr lang="en-IE" sz="2400" dirty="0">
              <a:latin typeface="Times New Roman" panose="02020603050405020304" pitchFamily="18" charset="0"/>
              <a:ea typeface="Calibri" panose="020F050202020403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5681" y="4973675"/>
            <a:ext cx="2160240" cy="18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13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5846"/>
            <a:ext cx="8784976" cy="6986528"/>
          </a:xfrm>
          <a:prstGeom prst="rect">
            <a:avLst/>
          </a:prstGeom>
        </p:spPr>
        <p:txBody>
          <a:bodyPr wrap="square">
            <a:spAutoFit/>
          </a:bodyPr>
          <a:lstStyle/>
          <a:p>
            <a:pPr marL="342900" indent="-342900">
              <a:buClr>
                <a:srgbClr val="000000"/>
              </a:buClr>
              <a:buFont typeface="Symbol"/>
              <a:buChar char=""/>
            </a:pPr>
            <a:r>
              <a:rPr lang="en-IE" sz="2400" b="1" dirty="0"/>
              <a:t>Common Strategic Approach for School Bullying, Violence Prevention and Early School Leaving </a:t>
            </a:r>
            <a:r>
              <a:rPr lang="en-IE" sz="2400" b="1" dirty="0" smtClean="0"/>
              <a:t>Prevention </a:t>
            </a:r>
            <a:r>
              <a:rPr lang="en-IE" sz="2400" dirty="0" smtClean="0">
                <a:solidFill>
                  <a:srgbClr val="FFFF00"/>
                </a:solidFill>
                <a:ea typeface="Times New Roman"/>
                <a:cs typeface="Times New Roman"/>
              </a:rPr>
              <a:t>through </a:t>
            </a:r>
            <a:r>
              <a:rPr lang="en-IE" sz="2400" dirty="0">
                <a:solidFill>
                  <a:srgbClr val="FFFF00"/>
                </a:solidFill>
                <a:ea typeface="Times New Roman"/>
                <a:cs typeface="Times New Roman"/>
              </a:rPr>
              <a:t>common system </a:t>
            </a:r>
            <a:r>
              <a:rPr lang="en-IE" sz="2400" dirty="0" smtClean="0">
                <a:solidFill>
                  <a:srgbClr val="FFFF00"/>
                </a:solidFill>
                <a:ea typeface="Times New Roman"/>
                <a:cs typeface="Times New Roman"/>
              </a:rPr>
              <a:t>responses for inclusive systems</a:t>
            </a:r>
            <a:r>
              <a:rPr lang="en-IE" sz="2400" dirty="0" smtClean="0">
                <a:solidFill>
                  <a:prstClr val="white"/>
                </a:solidFill>
                <a:ea typeface="Times New Roman"/>
                <a:cs typeface="Times New Roman"/>
              </a:rPr>
              <a:t>.</a:t>
            </a:r>
            <a:endParaRPr lang="en-IE" sz="2400" dirty="0">
              <a:solidFill>
                <a:prstClr val="white"/>
              </a:solidFill>
              <a:ea typeface="Times New Roman"/>
              <a:cs typeface="Times New Roman"/>
            </a:endParaRPr>
          </a:p>
          <a:p>
            <a:r>
              <a:rPr lang="en-IE" sz="2400" dirty="0" err="1" smtClean="0">
                <a:solidFill>
                  <a:prstClr val="white"/>
                </a:solidFill>
              </a:rPr>
              <a:t>Quiroga</a:t>
            </a:r>
            <a:r>
              <a:rPr lang="en-IE" sz="2400" dirty="0" smtClean="0">
                <a:solidFill>
                  <a:prstClr val="white"/>
                </a:solidFill>
              </a:rPr>
              <a:t>, </a:t>
            </a:r>
            <a:r>
              <a:rPr lang="en-IE" sz="2400" dirty="0" err="1" smtClean="0">
                <a:solidFill>
                  <a:prstClr val="white"/>
                </a:solidFill>
              </a:rPr>
              <a:t>Janosz</a:t>
            </a:r>
            <a:r>
              <a:rPr lang="en-IE" sz="2400" dirty="0" smtClean="0">
                <a:solidFill>
                  <a:prstClr val="white"/>
                </a:solidFill>
              </a:rPr>
              <a:t> and </a:t>
            </a:r>
            <a:r>
              <a:rPr lang="en-IE" sz="2400" dirty="0" err="1" smtClean="0">
                <a:solidFill>
                  <a:prstClr val="white"/>
                </a:solidFill>
              </a:rPr>
              <a:t>Bissett</a:t>
            </a:r>
            <a:r>
              <a:rPr lang="en-IE" sz="2400" dirty="0" smtClean="0">
                <a:solidFill>
                  <a:prstClr val="white"/>
                </a:solidFill>
              </a:rPr>
              <a:t> </a:t>
            </a:r>
            <a:r>
              <a:rPr lang="en-IE" sz="2400" dirty="0">
                <a:solidFill>
                  <a:prstClr val="white"/>
                </a:solidFill>
              </a:rPr>
              <a:t>(2013) 493 high-risk French-speaking adolescents living in Montreal </a:t>
            </a:r>
          </a:p>
          <a:p>
            <a:endParaRPr lang="en-IE" sz="2400" dirty="0">
              <a:solidFill>
                <a:prstClr val="white"/>
              </a:solidFill>
            </a:endParaRPr>
          </a:p>
          <a:p>
            <a:r>
              <a:rPr lang="en-IE" sz="2400" dirty="0">
                <a:solidFill>
                  <a:prstClr val="white"/>
                </a:solidFill>
              </a:rPr>
              <a:t>*depression symptoms at the beginning of secondary school are related to higher dropout mainly by being associated with pessimistic views about the likelihood to reach desired school outcomes; student negative self-beliefs are in turn related to lower </a:t>
            </a:r>
            <a:endParaRPr lang="en-IE" sz="2400" dirty="0" smtClean="0">
              <a:solidFill>
                <a:prstClr val="white"/>
              </a:solidFill>
            </a:endParaRPr>
          </a:p>
          <a:p>
            <a:r>
              <a:rPr lang="en-IE" sz="2400" dirty="0" smtClean="0">
                <a:solidFill>
                  <a:prstClr val="white"/>
                </a:solidFill>
              </a:rPr>
              <a:t>self-reported </a:t>
            </a:r>
            <a:r>
              <a:rPr lang="en-IE" sz="2400" dirty="0">
                <a:solidFill>
                  <a:prstClr val="white"/>
                </a:solidFill>
              </a:rPr>
              <a:t>academic performance and predict a </a:t>
            </a:r>
            <a:endParaRPr lang="en-IE" sz="2400" dirty="0" smtClean="0">
              <a:solidFill>
                <a:prstClr val="white"/>
              </a:solidFill>
            </a:endParaRPr>
          </a:p>
          <a:p>
            <a:r>
              <a:rPr lang="en-IE" sz="2400" dirty="0" smtClean="0">
                <a:solidFill>
                  <a:prstClr val="white"/>
                </a:solidFill>
              </a:rPr>
              <a:t>higher </a:t>
            </a:r>
            <a:r>
              <a:rPr lang="en-IE" sz="2400" dirty="0">
                <a:solidFill>
                  <a:prstClr val="white"/>
                </a:solidFill>
              </a:rPr>
              <a:t>risk of dropping out. </a:t>
            </a:r>
            <a:endParaRPr lang="en-IE" sz="2400" dirty="0" smtClean="0">
              <a:solidFill>
                <a:prstClr val="white"/>
              </a:solidFill>
            </a:endParaRPr>
          </a:p>
          <a:p>
            <a:endParaRPr lang="en-IE" sz="2400" dirty="0">
              <a:solidFill>
                <a:prstClr val="white"/>
              </a:solidFill>
            </a:endParaRPr>
          </a:p>
          <a:p>
            <a:r>
              <a:rPr lang="en-IE" sz="2400" dirty="0" err="1">
                <a:solidFill>
                  <a:prstClr val="white"/>
                </a:solidFill>
              </a:rPr>
              <a:t>Quiroga</a:t>
            </a:r>
            <a:r>
              <a:rPr lang="en-IE" sz="2400" dirty="0">
                <a:solidFill>
                  <a:prstClr val="white"/>
                </a:solidFill>
              </a:rPr>
              <a:t>  et al. (2013) “interventions that target student mental health and negative self-perceptions are likely to improve dropout prevention”.</a:t>
            </a:r>
          </a:p>
          <a:p>
            <a:endParaRPr lang="en-IE" sz="2400" dirty="0">
              <a:solidFill>
                <a:prstClr val="white"/>
              </a:solidFill>
            </a:endParaRPr>
          </a:p>
          <a:p>
            <a:endParaRPr lang="en-IE" sz="2000" dirty="0">
              <a:solidFill>
                <a:prstClr val="white"/>
              </a:solidFill>
            </a:endParaRPr>
          </a:p>
          <a:p>
            <a:endParaRPr lang="en-IE" sz="2000" dirty="0">
              <a:solidFill>
                <a:prstClr val="white"/>
              </a:solidFill>
            </a:endParaRPr>
          </a:p>
        </p:txBody>
      </p:sp>
      <p:pic>
        <p:nvPicPr>
          <p:cNvPr id="8194"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4000" y="3703569"/>
            <a:ext cx="910488" cy="136506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4653136"/>
            <a:ext cx="6462464" cy="830997"/>
          </a:xfrm>
          <a:prstGeom prst="rect">
            <a:avLst/>
          </a:prstGeom>
        </p:spPr>
        <p:txBody>
          <a:bodyPr wrap="square">
            <a:spAutoFit/>
          </a:bodyPr>
          <a:lstStyle/>
          <a:p>
            <a:endParaRPr lang="en-IE" sz="2400" dirty="0" smtClean="0">
              <a:solidFill>
                <a:prstClr val="white"/>
              </a:solidFill>
            </a:endParaRPr>
          </a:p>
          <a:p>
            <a:endParaRPr lang="en-IE" sz="2400" dirty="0" smtClean="0">
              <a:solidFill>
                <a:prstClr val="white"/>
              </a:solidFill>
            </a:endParaRPr>
          </a:p>
        </p:txBody>
      </p:sp>
    </p:spTree>
    <p:extLst>
      <p:ext uri="{BB962C8B-B14F-4D97-AF65-F5344CB8AC3E}">
        <p14:creationId xmlns:p14="http://schemas.microsoft.com/office/powerpoint/2010/main" val="13792934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5" y="620688"/>
            <a:ext cx="8928992" cy="5170646"/>
          </a:xfrm>
          <a:prstGeom prst="rect">
            <a:avLst/>
          </a:prstGeom>
        </p:spPr>
        <p:txBody>
          <a:bodyPr wrap="square">
            <a:spAutoFit/>
          </a:bodyPr>
          <a:lstStyle/>
          <a:p>
            <a:r>
              <a:rPr lang="en-IE" sz="2400" dirty="0">
                <a:solidFill>
                  <a:prstClr val="white"/>
                </a:solidFill>
              </a:rPr>
              <a:t>Common system supports needed for bullying and early school leaving prevention (</a:t>
            </a:r>
            <a:r>
              <a:rPr lang="en-IE" sz="2400" dirty="0" err="1">
                <a:solidFill>
                  <a:prstClr val="white"/>
                </a:solidFill>
              </a:rPr>
              <a:t>Downes</a:t>
            </a:r>
            <a:r>
              <a:rPr lang="en-IE" sz="2400" dirty="0">
                <a:solidFill>
                  <a:prstClr val="white"/>
                </a:solidFill>
              </a:rPr>
              <a:t> &amp; </a:t>
            </a:r>
            <a:r>
              <a:rPr lang="en-IE" sz="2400" dirty="0" err="1">
                <a:solidFill>
                  <a:prstClr val="white"/>
                </a:solidFill>
              </a:rPr>
              <a:t>Cefai</a:t>
            </a:r>
            <a:r>
              <a:rPr lang="en-IE" sz="2400" dirty="0">
                <a:solidFill>
                  <a:prstClr val="white"/>
                </a:solidFill>
              </a:rPr>
              <a:t> 2016)</a:t>
            </a:r>
          </a:p>
          <a:p>
            <a:endParaRPr lang="en-IE" sz="2400" b="1" dirty="0">
              <a:solidFill>
                <a:prstClr val="white"/>
              </a:solidFill>
            </a:endParaRPr>
          </a:p>
          <a:p>
            <a:r>
              <a:rPr lang="en-IE" sz="2400" b="1" dirty="0">
                <a:solidFill>
                  <a:prstClr val="white"/>
                </a:solidFill>
              </a:rPr>
              <a:t>School Climate, Teasing, Bullying</a:t>
            </a:r>
            <a:endParaRPr lang="en-IE" sz="2400" dirty="0">
              <a:solidFill>
                <a:prstClr val="white"/>
              </a:solidFill>
            </a:endParaRPr>
          </a:p>
          <a:p>
            <a:pPr>
              <a:buClr>
                <a:srgbClr val="000000"/>
              </a:buClr>
            </a:pPr>
            <a:r>
              <a:rPr lang="en-IE" sz="2400" dirty="0" smtClean="0">
                <a:solidFill>
                  <a:prstClr val="white"/>
                </a:solidFill>
              </a:rPr>
              <a:t>In </a:t>
            </a:r>
            <a:r>
              <a:rPr lang="en-IE" sz="2400" dirty="0">
                <a:solidFill>
                  <a:prstClr val="white"/>
                </a:solidFill>
              </a:rPr>
              <a:t>a sample of 276 high schools, </a:t>
            </a:r>
            <a:r>
              <a:rPr lang="en-IE" sz="2400" dirty="0">
                <a:solidFill>
                  <a:prstClr val="white"/>
                </a:solidFill>
                <a:ea typeface="Times New Roman"/>
                <a:cs typeface="Times New Roman"/>
              </a:rPr>
              <a:t>Cornell et al. (2013</a:t>
            </a:r>
            <a:r>
              <a:rPr lang="en-IE" sz="2400" dirty="0" smtClean="0">
                <a:solidFill>
                  <a:prstClr val="white"/>
                </a:solidFill>
                <a:ea typeface="Times New Roman"/>
                <a:cs typeface="Times New Roman"/>
              </a:rPr>
              <a:t>)</a:t>
            </a:r>
          </a:p>
          <a:p>
            <a:pPr>
              <a:buClr>
                <a:srgbClr val="000000"/>
              </a:buClr>
            </a:pPr>
            <a:r>
              <a:rPr lang="en-IE" sz="2400" dirty="0" smtClean="0">
                <a:solidFill>
                  <a:prstClr val="white"/>
                </a:solidFill>
                <a:ea typeface="Times New Roman"/>
                <a:cs typeface="Times New Roman"/>
              </a:rPr>
              <a:t>found </a:t>
            </a:r>
            <a:r>
              <a:rPr lang="en-IE" sz="2400" dirty="0">
                <a:solidFill>
                  <a:prstClr val="white"/>
                </a:solidFill>
                <a:ea typeface="Times New Roman"/>
                <a:cs typeface="Times New Roman"/>
              </a:rPr>
              <a:t>that risk of early school leaving increases if a </a:t>
            </a:r>
            <a:endParaRPr lang="en-IE" sz="2400" dirty="0" smtClean="0">
              <a:solidFill>
                <a:prstClr val="white"/>
              </a:solidFill>
              <a:ea typeface="Times New Roman"/>
              <a:cs typeface="Times New Roman"/>
            </a:endParaRPr>
          </a:p>
          <a:p>
            <a:pPr>
              <a:buClr>
                <a:srgbClr val="000000"/>
              </a:buClr>
            </a:pPr>
            <a:r>
              <a:rPr lang="en-IE" sz="2400" dirty="0" smtClean="0">
                <a:solidFill>
                  <a:prstClr val="white"/>
                </a:solidFill>
                <a:ea typeface="Times New Roman"/>
                <a:cs typeface="Times New Roman"/>
              </a:rPr>
              <a:t>student </a:t>
            </a:r>
            <a:r>
              <a:rPr lang="en-IE" sz="2400" dirty="0">
                <a:solidFill>
                  <a:prstClr val="white"/>
                </a:solidFill>
                <a:ea typeface="Times New Roman"/>
                <a:cs typeface="Times New Roman"/>
              </a:rPr>
              <a:t>experiences an atmosphere of teasing and bullying even if s/he is not personally bullied. </a:t>
            </a:r>
          </a:p>
          <a:p>
            <a:endParaRPr lang="en-IE" sz="2400" dirty="0">
              <a:solidFill>
                <a:prstClr val="white"/>
              </a:solidFill>
            </a:endParaRPr>
          </a:p>
          <a:p>
            <a:r>
              <a:rPr lang="en-IE" sz="2400" dirty="0">
                <a:solidFill>
                  <a:prstClr val="white"/>
                </a:solidFill>
              </a:rPr>
              <a:t>Cornell et al. (2013) </a:t>
            </a:r>
            <a:r>
              <a:rPr lang="en-IE" sz="2400" dirty="0" smtClean="0">
                <a:solidFill>
                  <a:prstClr val="white"/>
                </a:solidFill>
              </a:rPr>
              <a:t>“ </a:t>
            </a:r>
            <a:r>
              <a:rPr lang="en-IE" sz="2400" dirty="0">
                <a:solidFill>
                  <a:prstClr val="white"/>
                </a:solidFill>
              </a:rPr>
              <a:t>Notably, </a:t>
            </a:r>
            <a:r>
              <a:rPr lang="en-IE" sz="2400" dirty="0">
                <a:solidFill>
                  <a:srgbClr val="FFFF00"/>
                </a:solidFill>
              </a:rPr>
              <a:t>the increased dropout count that was associated with Prevalence of Teasing and Bullying was quite similar to the increases that  were associated with FRPM [i.e., poverty] and academic failure</a:t>
            </a:r>
            <a:r>
              <a:rPr lang="en-IE" sz="2400" dirty="0">
                <a:solidFill>
                  <a:prstClr val="white"/>
                </a:solidFill>
              </a:rPr>
              <a:t>”.</a:t>
            </a:r>
          </a:p>
          <a:p>
            <a:endParaRPr lang="en-IE" dirty="0">
              <a:solidFill>
                <a:prstClr val="white"/>
              </a:solidFill>
            </a:endParaRPr>
          </a:p>
        </p:txBody>
      </p:sp>
      <p:pic>
        <p:nvPicPr>
          <p:cNvPr id="3" name="Picture 2" descr="C:\Documents and Settings\mcloughv\Local Settings\Temporary Internet Files\Content.IE5\PKFNM6PK\MC900232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395180" y="980728"/>
            <a:ext cx="1728192" cy="1695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180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23365"/>
            <a:ext cx="8280920" cy="1569660"/>
          </a:xfrm>
          <a:prstGeom prst="rect">
            <a:avLst/>
          </a:prstGeom>
        </p:spPr>
        <p:txBody>
          <a:bodyPr wrap="square">
            <a:spAutoFit/>
          </a:bodyPr>
          <a:lstStyle/>
          <a:p>
            <a:pPr marL="457200" indent="-457200">
              <a:buAutoNum type="alphaUcPeriod"/>
            </a:pPr>
            <a:r>
              <a:rPr lang="en-IE" sz="2400" b="1" dirty="0" smtClean="0">
                <a:solidFill>
                  <a:srgbClr val="FFFF00"/>
                </a:solidFill>
              </a:rPr>
              <a:t>Overview of Problems</a:t>
            </a:r>
          </a:p>
          <a:p>
            <a:r>
              <a:rPr lang="en-IE" sz="2400" b="1" dirty="0" smtClean="0"/>
              <a:t>1. Serious </a:t>
            </a:r>
            <a:r>
              <a:rPr lang="en-IE" sz="2400" b="1" dirty="0"/>
              <a:t>Consequences of </a:t>
            </a:r>
            <a:r>
              <a:rPr lang="en-IE" sz="2400" b="1" dirty="0" smtClean="0"/>
              <a:t>Bullying</a:t>
            </a:r>
            <a:endParaRPr lang="en-IE" sz="2400" b="1" dirty="0"/>
          </a:p>
          <a:p>
            <a:r>
              <a:rPr lang="en-IE" sz="2400" b="1" dirty="0" smtClean="0"/>
              <a:t>2. Cross-Government Cooperation between Education, Health and Social Affairs in Austria ?</a:t>
            </a:r>
            <a:endParaRPr lang="en-IE" sz="2400" dirty="0"/>
          </a:p>
        </p:txBody>
      </p:sp>
      <p:sp>
        <p:nvSpPr>
          <p:cNvPr id="4" name="Rectangle 3"/>
          <p:cNvSpPr/>
          <p:nvPr/>
        </p:nvSpPr>
        <p:spPr>
          <a:xfrm>
            <a:off x="467544" y="2060848"/>
            <a:ext cx="8136904" cy="1200329"/>
          </a:xfrm>
          <a:prstGeom prst="rect">
            <a:avLst/>
          </a:prstGeom>
        </p:spPr>
        <p:txBody>
          <a:bodyPr wrap="square">
            <a:spAutoFit/>
          </a:bodyPr>
          <a:lstStyle/>
          <a:p>
            <a:r>
              <a:rPr lang="en-IE" sz="2400" b="1" dirty="0" smtClean="0"/>
              <a:t>3. Internationally </a:t>
            </a:r>
            <a:r>
              <a:rPr lang="en-IE" sz="2400" b="1" dirty="0"/>
              <a:t>Above Average Prevalence of Being Bullied in Austria </a:t>
            </a:r>
            <a:endParaRPr lang="en-IE" sz="2400" b="1" dirty="0" smtClean="0"/>
          </a:p>
          <a:p>
            <a:r>
              <a:rPr lang="en-IE" sz="2400" b="1" dirty="0" smtClean="0"/>
              <a:t>4. Bullying: A Hidden Problem</a:t>
            </a:r>
            <a:endParaRPr lang="en-IE" sz="2400" b="1" dirty="0"/>
          </a:p>
        </p:txBody>
      </p:sp>
      <p:sp>
        <p:nvSpPr>
          <p:cNvPr id="5" name="Rectangle 4"/>
          <p:cNvSpPr/>
          <p:nvPr/>
        </p:nvSpPr>
        <p:spPr>
          <a:xfrm>
            <a:off x="467544" y="3429000"/>
            <a:ext cx="8496944" cy="2862322"/>
          </a:xfrm>
          <a:prstGeom prst="rect">
            <a:avLst/>
          </a:prstGeom>
        </p:spPr>
        <p:txBody>
          <a:bodyPr wrap="square">
            <a:spAutoFit/>
          </a:bodyPr>
          <a:lstStyle/>
          <a:p>
            <a:r>
              <a:rPr lang="en-IE" sz="2400" b="1" dirty="0" smtClean="0">
                <a:latin typeface="Calibri" panose="020F0502020204030204" pitchFamily="34" charset="0"/>
                <a:ea typeface="Times New Roman" panose="02020603050405020304" pitchFamily="18" charset="0"/>
                <a:cs typeface="Times New Roman" panose="02020603050405020304" pitchFamily="18" charset="0"/>
              </a:rPr>
              <a:t>5. Preventing </a:t>
            </a:r>
            <a:r>
              <a:rPr lang="en-IE" sz="2400" b="1" dirty="0">
                <a:latin typeface="Calibri" panose="020F0502020204030204" pitchFamily="34" charset="0"/>
                <a:ea typeface="Times New Roman" panose="02020603050405020304" pitchFamily="18" charset="0"/>
                <a:cs typeface="Times New Roman" panose="02020603050405020304" pitchFamily="18" charset="0"/>
              </a:rPr>
              <a:t>the Consequences of Bullying </a:t>
            </a:r>
            <a:endParaRPr lang="en-IE" sz="2400" b="1" dirty="0" smtClean="0">
              <a:latin typeface="Calibri" panose="020F0502020204030204" pitchFamily="34" charset="0"/>
              <a:ea typeface="Times New Roman" panose="02020603050405020304" pitchFamily="18" charset="0"/>
              <a:cs typeface="Times New Roman" panose="02020603050405020304" pitchFamily="18" charset="0"/>
            </a:endParaRPr>
          </a:p>
          <a:p>
            <a:r>
              <a:rPr lang="en-IE" sz="2400" b="1" dirty="0" smtClean="0"/>
              <a:t>6. Beyond </a:t>
            </a:r>
            <a:r>
              <a:rPr lang="en-IE" sz="2400" b="1" dirty="0"/>
              <a:t>Authoritarian Teaching and Discriminatory Bullying</a:t>
            </a:r>
          </a:p>
          <a:p>
            <a:r>
              <a:rPr lang="en-IE" sz="2400" b="1" dirty="0"/>
              <a:t>Homophobic Bullying </a:t>
            </a:r>
            <a:r>
              <a:rPr lang="en-IE" sz="2400" b="1" dirty="0" smtClean="0"/>
              <a:t>Not Directly </a:t>
            </a:r>
            <a:r>
              <a:rPr lang="en-IE" sz="2400" b="1" dirty="0"/>
              <a:t>Addressed in </a:t>
            </a:r>
            <a:r>
              <a:rPr lang="en-IE" sz="2400" b="1" dirty="0" smtClean="0"/>
              <a:t>Austrian National </a:t>
            </a:r>
            <a:r>
              <a:rPr lang="en-IE" sz="2400" b="1" dirty="0"/>
              <a:t>Anti-Bullying </a:t>
            </a:r>
            <a:r>
              <a:rPr lang="en-IE" sz="2400" b="1" dirty="0" smtClean="0"/>
              <a:t>Strategy</a:t>
            </a:r>
          </a:p>
          <a:p>
            <a:r>
              <a:rPr lang="en-GB" sz="2400" b="1" dirty="0" smtClean="0"/>
              <a:t>7. Holistic </a:t>
            </a:r>
            <a:r>
              <a:rPr lang="en-GB" sz="2400" b="1" dirty="0"/>
              <a:t>Systemic Issues: </a:t>
            </a:r>
            <a:r>
              <a:rPr lang="en-GB" sz="2400" b="1" dirty="0" smtClean="0"/>
              <a:t>School </a:t>
            </a:r>
            <a:r>
              <a:rPr lang="en-GB" sz="2400" b="1" dirty="0"/>
              <a:t>Belonging and Feeling Like an </a:t>
            </a:r>
            <a:r>
              <a:rPr lang="en-GB" sz="2400" b="1" dirty="0" smtClean="0"/>
              <a:t>Outsider</a:t>
            </a:r>
          </a:p>
          <a:p>
            <a:endParaRPr lang="en-IE" b="1" dirty="0" smtClean="0"/>
          </a:p>
          <a:p>
            <a:endParaRPr lang="en-IE" dirty="0"/>
          </a:p>
        </p:txBody>
      </p:sp>
    </p:spTree>
    <p:extLst>
      <p:ext uri="{BB962C8B-B14F-4D97-AF65-F5344CB8AC3E}">
        <p14:creationId xmlns:p14="http://schemas.microsoft.com/office/powerpoint/2010/main" val="1940803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dirty="0" smtClean="0"/>
              <a:t>Common </a:t>
            </a:r>
            <a:r>
              <a:rPr lang="en-IE" sz="2800" dirty="0"/>
              <a:t>system supports needed for bullying and early school leaving prevention (Downes &amp; Cefai 2016)</a:t>
            </a:r>
          </a:p>
        </p:txBody>
      </p:sp>
      <p:sp>
        <p:nvSpPr>
          <p:cNvPr id="3" name="Rectangle 2"/>
          <p:cNvSpPr/>
          <p:nvPr/>
        </p:nvSpPr>
        <p:spPr>
          <a:xfrm>
            <a:off x="107504" y="1628800"/>
            <a:ext cx="8928992" cy="4745082"/>
          </a:xfrm>
          <a:prstGeom prst="rect">
            <a:avLst/>
          </a:prstGeom>
        </p:spPr>
        <p:txBody>
          <a:bodyPr wrap="square">
            <a:spAutoFit/>
          </a:bodyPr>
          <a:lstStyle/>
          <a:p>
            <a:r>
              <a:rPr lang="en-IE" sz="2400" dirty="0" smtClean="0">
                <a:solidFill>
                  <a:prstClr val="white"/>
                </a:solidFill>
              </a:rPr>
              <a:t>A </a:t>
            </a:r>
            <a:r>
              <a:rPr lang="en-IE" sz="2400" dirty="0">
                <a:solidFill>
                  <a:prstClr val="white"/>
                </a:solidFill>
              </a:rPr>
              <a:t>striking commonality of interests with regard to strategic approaches for bullying prevention in schools and early school leaving prevention</a:t>
            </a:r>
            <a:r>
              <a:rPr lang="en-IE" sz="2400" dirty="0" smtClean="0">
                <a:solidFill>
                  <a:prstClr val="white"/>
                </a:solidFill>
              </a:rPr>
              <a:t>:</a:t>
            </a:r>
          </a:p>
          <a:p>
            <a:endParaRPr lang="en-IE" sz="2400" dirty="0">
              <a:solidFill>
                <a:prstClr val="white"/>
              </a:solidFill>
            </a:endParaRPr>
          </a:p>
          <a:p>
            <a:pPr marL="285750" indent="-285750">
              <a:lnSpc>
                <a:spcPct val="107000"/>
              </a:lnSpc>
              <a:spcAft>
                <a:spcPts val="800"/>
              </a:spcAft>
              <a:buFont typeface="Arial" charset="0"/>
              <a:buChar char="•"/>
            </a:pPr>
            <a:r>
              <a:rPr lang="en-IE" sz="2400" dirty="0" smtClean="0">
                <a:solidFill>
                  <a:prstClr val="white"/>
                </a:solidFill>
                <a:ea typeface="Calibri"/>
                <a:cs typeface="Times New Roman"/>
              </a:rPr>
              <a:t>Direct </a:t>
            </a:r>
            <a:r>
              <a:rPr lang="en-IE" sz="2400" dirty="0">
                <a:solidFill>
                  <a:prstClr val="white"/>
                </a:solidFill>
                <a:ea typeface="Calibri"/>
                <a:cs typeface="Times New Roman"/>
              </a:rPr>
              <a:t>and indirect effects of bullying on early school leaving relevant to perpetrators, victims (school absence, negative interpersonal relations with peers and conflict with teachers, low concentration in school, decreased academic performance, lower school belonging, satisfaction, and </a:t>
            </a:r>
            <a:r>
              <a:rPr lang="en-IE" sz="2400" dirty="0" smtClean="0">
                <a:solidFill>
                  <a:prstClr val="white"/>
                </a:solidFill>
                <a:ea typeface="Calibri"/>
                <a:cs typeface="Times New Roman"/>
              </a:rPr>
              <a:t>pedagogical </a:t>
            </a:r>
            <a:r>
              <a:rPr lang="en-IE" sz="2400" dirty="0">
                <a:solidFill>
                  <a:prstClr val="white"/>
                </a:solidFill>
                <a:ea typeface="Calibri"/>
                <a:cs typeface="Times New Roman"/>
              </a:rPr>
              <a:t>well-being, with the effects of bullying exacerbated for those already at risk of early school leaving, negative school climate influences</a:t>
            </a:r>
            <a:r>
              <a:rPr lang="en-IE" sz="2400" dirty="0" smtClean="0">
                <a:solidFill>
                  <a:prstClr val="white"/>
                </a:solidFill>
                <a:ea typeface="Calibri"/>
                <a:cs typeface="Times New Roman"/>
              </a:rPr>
              <a:t>).</a:t>
            </a:r>
          </a:p>
          <a:p>
            <a:pPr marL="285750" indent="-285750">
              <a:lnSpc>
                <a:spcPct val="107000"/>
              </a:lnSpc>
              <a:spcAft>
                <a:spcPts val="800"/>
              </a:spcAft>
              <a:buFont typeface="Arial" charset="0"/>
              <a:buChar char="•"/>
            </a:pPr>
            <a:endParaRPr lang="en-IE" dirty="0">
              <a:solidFill>
                <a:prstClr val="white"/>
              </a:solidFill>
              <a:ea typeface="Calibri"/>
              <a:cs typeface="Times New Roman"/>
            </a:endParaRPr>
          </a:p>
          <a:p>
            <a:endParaRPr lang="en-IE" dirty="0">
              <a:solidFill>
                <a:prstClr val="white"/>
              </a:solidFill>
            </a:endParaRPr>
          </a:p>
        </p:txBody>
      </p:sp>
    </p:spTree>
    <p:extLst>
      <p:ext uri="{BB962C8B-B14F-4D97-AF65-F5344CB8AC3E}">
        <p14:creationId xmlns:p14="http://schemas.microsoft.com/office/powerpoint/2010/main" val="2380147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44" y="39397"/>
            <a:ext cx="8784976" cy="6964792"/>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IE" sz="2400" dirty="0">
                <a:solidFill>
                  <a:prstClr val="white"/>
                </a:solidFill>
                <a:ea typeface="Calibri"/>
                <a:cs typeface="Times New Roman"/>
              </a:rPr>
              <a:t>Common systems of supports (transition focus from primary to post-primary, </a:t>
            </a:r>
            <a:r>
              <a:rPr lang="en-IE" sz="2400" dirty="0" err="1">
                <a:solidFill>
                  <a:prstClr val="white"/>
                </a:solidFill>
                <a:ea typeface="Calibri"/>
                <a:cs typeface="Times New Roman"/>
              </a:rPr>
              <a:t>multiprofessional</a:t>
            </a:r>
            <a:r>
              <a:rPr lang="en-IE" sz="2400" dirty="0">
                <a:solidFill>
                  <a:prstClr val="white"/>
                </a:solidFill>
                <a:ea typeface="Calibri"/>
                <a:cs typeface="Times New Roman"/>
              </a:rPr>
              <a:t> teams for complex needs, language support needs, family support services and education of parents regarding their approaches to communication and supportive discipline with their children, outreach to families to provide supports, addressing academic difficulties</a:t>
            </a:r>
            <a:r>
              <a:rPr lang="en-IE" sz="2400" dirty="0" smtClean="0">
                <a:solidFill>
                  <a:prstClr val="white"/>
                </a:solidFill>
                <a:ea typeface="Calibri"/>
                <a:cs typeface="Times New Roman"/>
              </a:rPr>
              <a:t>).</a:t>
            </a:r>
          </a:p>
          <a:p>
            <a:pPr marL="285750" indent="-285750">
              <a:lnSpc>
                <a:spcPct val="107000"/>
              </a:lnSpc>
              <a:spcAft>
                <a:spcPts val="800"/>
              </a:spcAft>
              <a:buFont typeface="Arial" panose="020B0604020202020204" pitchFamily="34" charset="0"/>
              <a:buChar char="•"/>
            </a:pPr>
            <a:endParaRPr lang="en-IE" sz="2400" dirty="0">
              <a:solidFill>
                <a:prstClr val="white"/>
              </a:solidFill>
              <a:ea typeface="Calibri"/>
              <a:cs typeface="Times New Roman"/>
            </a:endParaRPr>
          </a:p>
          <a:p>
            <a:pPr marL="285750" indent="-285750">
              <a:lnSpc>
                <a:spcPct val="107000"/>
              </a:lnSpc>
              <a:spcAft>
                <a:spcPts val="800"/>
              </a:spcAft>
              <a:buFont typeface="Arial" panose="020B0604020202020204" pitchFamily="34" charset="0"/>
              <a:buChar char="•"/>
            </a:pPr>
            <a:r>
              <a:rPr lang="en-IE" sz="2400" dirty="0">
                <a:solidFill>
                  <a:prstClr val="white"/>
                </a:solidFill>
                <a:ea typeface="Calibri"/>
                <a:cs typeface="Times New Roman"/>
              </a:rPr>
              <a:t> Common issues requiring an integrated strategic response, including the prevention of displacement effects of a problem from one domain to another, such as in suspension/expulsion which may make a bullying problem become an early school leaving problem</a:t>
            </a:r>
            <a:r>
              <a:rPr lang="en-IE" sz="2400" dirty="0" smtClean="0">
                <a:solidFill>
                  <a:prstClr val="white"/>
                </a:solidFill>
                <a:ea typeface="Calibri"/>
                <a:cs typeface="Times New Roman"/>
              </a:rPr>
              <a:t>.</a:t>
            </a:r>
          </a:p>
          <a:p>
            <a:pPr marL="285750" indent="-285750">
              <a:lnSpc>
                <a:spcPct val="107000"/>
              </a:lnSpc>
              <a:spcAft>
                <a:spcPts val="800"/>
              </a:spcAft>
              <a:buFont typeface="Arial" panose="020B0604020202020204" pitchFamily="34" charset="0"/>
              <a:buChar char="•"/>
            </a:pPr>
            <a:endParaRPr lang="en-IE" sz="2400" dirty="0" smtClean="0">
              <a:solidFill>
                <a:prstClr val="white"/>
              </a:solidFill>
              <a:ea typeface="Calibri"/>
              <a:cs typeface="Times New Roman"/>
            </a:endParaRPr>
          </a:p>
          <a:p>
            <a:pPr marL="342900" indent="-342900">
              <a:lnSpc>
                <a:spcPct val="107000"/>
              </a:lnSpc>
              <a:spcAft>
                <a:spcPts val="800"/>
              </a:spcAft>
              <a:buFont typeface="Arial" panose="020B0604020202020204" pitchFamily="34" charset="0"/>
              <a:buChar char="•"/>
            </a:pPr>
            <a:r>
              <a:rPr lang="en-IE" sz="2400" dirty="0" smtClean="0">
                <a:solidFill>
                  <a:prstClr val="white"/>
                </a:solidFill>
                <a:ea typeface="Calibri"/>
                <a:cs typeface="Times New Roman"/>
              </a:rPr>
              <a:t>Common </a:t>
            </a:r>
            <a:r>
              <a:rPr lang="en-IE" sz="2400" dirty="0">
                <a:solidFill>
                  <a:prstClr val="white"/>
                </a:solidFill>
                <a:ea typeface="Calibri"/>
                <a:cs typeface="Times New Roman"/>
              </a:rPr>
              <a:t>causal antecedents (negative school climate</a:t>
            </a:r>
            <a:r>
              <a:rPr lang="en-IE" sz="2400" dirty="0" smtClean="0">
                <a:solidFill>
                  <a:prstClr val="white"/>
                </a:solidFill>
                <a:ea typeface="Calibri"/>
                <a:cs typeface="Times New Roman"/>
              </a:rPr>
              <a:t>,</a:t>
            </a:r>
          </a:p>
          <a:p>
            <a:pPr>
              <a:lnSpc>
                <a:spcPct val="107000"/>
              </a:lnSpc>
              <a:spcAft>
                <a:spcPts val="800"/>
              </a:spcAft>
            </a:pPr>
            <a:r>
              <a:rPr lang="en-IE" sz="2400" dirty="0" smtClean="0">
                <a:solidFill>
                  <a:prstClr val="white"/>
                </a:solidFill>
                <a:ea typeface="Calibri"/>
                <a:cs typeface="Times New Roman"/>
              </a:rPr>
              <a:t>     behavioural </a:t>
            </a:r>
            <a:r>
              <a:rPr lang="en-IE" sz="2400" dirty="0">
                <a:solidFill>
                  <a:prstClr val="white"/>
                </a:solidFill>
                <a:ea typeface="Calibri"/>
                <a:cs typeface="Times New Roman"/>
              </a:rPr>
              <a:t>difficulties, trauma)</a:t>
            </a:r>
          </a:p>
          <a:p>
            <a:pPr marL="285750" indent="-285750">
              <a:lnSpc>
                <a:spcPct val="107000"/>
              </a:lnSpc>
              <a:spcAft>
                <a:spcPts val="800"/>
              </a:spcAft>
              <a:buFont typeface="Arial" panose="020B0604020202020204" pitchFamily="34" charset="0"/>
              <a:buChar char="•"/>
            </a:pPr>
            <a:endParaRPr lang="en-IE" sz="2000" dirty="0">
              <a:solidFill>
                <a:prstClr val="white"/>
              </a:solidFill>
              <a:ea typeface="Calibri"/>
              <a:cs typeface="Times New Roman"/>
            </a:endParaRPr>
          </a:p>
        </p:txBody>
      </p:sp>
      <p:pic>
        <p:nvPicPr>
          <p:cNvPr id="4"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2196" y="4653136"/>
            <a:ext cx="1850664" cy="2774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590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24744"/>
            <a:ext cx="8640960" cy="3046219"/>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IE" sz="2400" dirty="0" smtClean="0">
                <a:solidFill>
                  <a:prstClr val="white"/>
                </a:solidFill>
                <a:ea typeface="Calibri"/>
                <a:cs typeface="Times New Roman"/>
              </a:rPr>
              <a:t>Teacher </a:t>
            </a:r>
            <a:r>
              <a:rPr lang="en-IE" sz="2400" dirty="0">
                <a:solidFill>
                  <a:prstClr val="white"/>
                </a:solidFill>
                <a:ea typeface="Calibri"/>
                <a:cs typeface="Times New Roman"/>
              </a:rPr>
              <a:t>professional development and pre-service preparation focusing on developing teachers’ relational competences for a promoting a positive school and classroom climate, including a focus on teachers’ conflict resolution and diversity awareness competences</a:t>
            </a:r>
          </a:p>
          <a:p>
            <a:pPr marL="342900" indent="-342900">
              <a:lnSpc>
                <a:spcPct val="107000"/>
              </a:lnSpc>
              <a:spcAft>
                <a:spcPts val="800"/>
              </a:spcAft>
              <a:buFont typeface="Arial" panose="020B0604020202020204" pitchFamily="34" charset="0"/>
              <a:buChar char="•"/>
            </a:pPr>
            <a:endParaRPr lang="en-IE" sz="2400" dirty="0">
              <a:solidFill>
                <a:prstClr val="white"/>
              </a:solidFill>
              <a:ea typeface="Calibri"/>
              <a:cs typeface="Times New Roman"/>
            </a:endParaRPr>
          </a:p>
          <a:p>
            <a:pPr marL="342900" indent="-342900">
              <a:lnSpc>
                <a:spcPct val="107000"/>
              </a:lnSpc>
              <a:spcAft>
                <a:spcPts val="800"/>
              </a:spcAft>
              <a:buFont typeface="Arial" panose="020B0604020202020204" pitchFamily="34" charset="0"/>
              <a:buChar char="•"/>
            </a:pPr>
            <a:r>
              <a:rPr lang="en-IE" sz="2400" dirty="0" smtClean="0">
                <a:solidFill>
                  <a:prstClr val="white"/>
                </a:solidFill>
                <a:ea typeface="Calibri"/>
                <a:cs typeface="Times New Roman"/>
              </a:rPr>
              <a:t>Early </a:t>
            </a:r>
            <a:r>
              <a:rPr lang="en-IE" sz="2400" dirty="0">
                <a:solidFill>
                  <a:prstClr val="white"/>
                </a:solidFill>
                <a:ea typeface="Calibri"/>
                <a:cs typeface="Times New Roman"/>
              </a:rPr>
              <a:t>warning systems.</a:t>
            </a:r>
          </a:p>
        </p:txBody>
      </p:sp>
      <p:pic>
        <p:nvPicPr>
          <p:cNvPr id="3" name="Picture 2" descr="C:\Documents and Settings\mcloughv\Local Settings\Temporary Internet Files\Content.IE5\8A3W2QIX\MC900441886[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8944" y="3789040"/>
            <a:ext cx="2457208" cy="2627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059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304" y="314359"/>
            <a:ext cx="8784976" cy="5878532"/>
          </a:xfrm>
          <a:prstGeom prst="rect">
            <a:avLst/>
          </a:prstGeom>
        </p:spPr>
        <p:txBody>
          <a:bodyPr wrap="square">
            <a:spAutoFit/>
          </a:bodyPr>
          <a:lstStyle/>
          <a:p>
            <a:r>
              <a:rPr lang="en-IE" sz="2400" b="1" dirty="0"/>
              <a:t>Selected and Indicated Prevention</a:t>
            </a:r>
          </a:p>
          <a:p>
            <a:endParaRPr lang="en-IE" sz="2400" b="1" dirty="0"/>
          </a:p>
          <a:p>
            <a:r>
              <a:rPr lang="en-IE" sz="2400" b="1" dirty="0"/>
              <a:t>Even apart from poverty related depression, </a:t>
            </a:r>
            <a:endParaRPr lang="en-IE" sz="2400" b="1" dirty="0" smtClean="0"/>
          </a:p>
          <a:p>
            <a:r>
              <a:rPr lang="en-IE" sz="2400" b="1" dirty="0" smtClean="0"/>
              <a:t>emotional </a:t>
            </a:r>
            <a:r>
              <a:rPr lang="en-IE" sz="2400" b="1" dirty="0"/>
              <a:t>distress contributes to early school leaving</a:t>
            </a:r>
            <a:r>
              <a:rPr lang="en-IE" sz="2400" b="1" dirty="0" smtClean="0"/>
              <a:t>:</a:t>
            </a:r>
            <a:endParaRPr lang="en-IE" sz="2400" dirty="0" smtClean="0"/>
          </a:p>
          <a:p>
            <a:r>
              <a:rPr lang="en-IE" sz="2400" b="1" dirty="0">
                <a:solidFill>
                  <a:srgbClr val="FFFF00"/>
                </a:solidFill>
              </a:rPr>
              <a:t>LONELINESS</a:t>
            </a:r>
            <a:r>
              <a:rPr lang="en-IE" sz="2400" b="1" dirty="0"/>
              <a:t>: </a:t>
            </a:r>
            <a:r>
              <a:rPr lang="en-IE" sz="2400" b="1" dirty="0" err="1"/>
              <a:t>Frostad</a:t>
            </a:r>
            <a:r>
              <a:rPr lang="en-IE" sz="2400" b="1" dirty="0"/>
              <a:t> et al. 2015 – intention to drop out</a:t>
            </a:r>
            <a:endParaRPr lang="en-IE" sz="2400" dirty="0"/>
          </a:p>
          <a:p>
            <a:endParaRPr lang="en-IE" sz="2400" dirty="0"/>
          </a:p>
          <a:p>
            <a:r>
              <a:rPr lang="en-IE" sz="2400" dirty="0" err="1" smtClean="0"/>
              <a:t>Quiroga</a:t>
            </a:r>
            <a:r>
              <a:rPr lang="en-IE" sz="2400" dirty="0" smtClean="0"/>
              <a:t>  et al. (2013) 493 high-risk French-speaking adolescents living in Montreal </a:t>
            </a:r>
          </a:p>
          <a:p>
            <a:endParaRPr lang="en-IE" sz="2400" dirty="0" smtClean="0"/>
          </a:p>
          <a:p>
            <a:r>
              <a:rPr lang="en-IE" sz="2400" dirty="0" smtClean="0"/>
              <a:t>*depression </a:t>
            </a:r>
            <a:r>
              <a:rPr lang="en-IE" sz="2400" dirty="0"/>
              <a:t>symptoms at the beginning of </a:t>
            </a:r>
            <a:r>
              <a:rPr lang="en-IE" sz="2400" dirty="0" smtClean="0"/>
              <a:t>secondary school </a:t>
            </a:r>
            <a:r>
              <a:rPr lang="en-IE" sz="2400" dirty="0"/>
              <a:t>are related to higher dropout mainly by being </a:t>
            </a:r>
            <a:r>
              <a:rPr lang="en-IE" sz="2400" dirty="0" smtClean="0"/>
              <a:t>associated with </a:t>
            </a:r>
            <a:r>
              <a:rPr lang="en-IE" sz="2400" dirty="0"/>
              <a:t>pessimistic views about the likelihood to reach desired </a:t>
            </a:r>
            <a:r>
              <a:rPr lang="en-IE" sz="2400" dirty="0" smtClean="0"/>
              <a:t>school outcomes</a:t>
            </a:r>
            <a:r>
              <a:rPr lang="en-IE" sz="2400" dirty="0"/>
              <a:t>; student negative self-beliefs are in turn related to </a:t>
            </a:r>
            <a:r>
              <a:rPr lang="en-IE" sz="2400" dirty="0" smtClean="0"/>
              <a:t>lower self-reported </a:t>
            </a:r>
            <a:r>
              <a:rPr lang="en-IE" sz="2400" dirty="0"/>
              <a:t>academic performance and predict a higher risk </a:t>
            </a:r>
            <a:r>
              <a:rPr lang="en-IE" sz="2400" dirty="0" smtClean="0"/>
              <a:t>of dropping </a:t>
            </a:r>
            <a:r>
              <a:rPr lang="en-IE" sz="2400" dirty="0"/>
              <a:t>out. </a:t>
            </a:r>
            <a:endParaRPr lang="en-IE" sz="2400" dirty="0" smtClean="0"/>
          </a:p>
          <a:p>
            <a:endParaRPr lang="en-IE" sz="2000" dirty="0" smtClean="0"/>
          </a:p>
          <a:p>
            <a:endParaRPr lang="en-IE" sz="2000" dirty="0"/>
          </a:p>
        </p:txBody>
      </p:sp>
      <p:pic>
        <p:nvPicPr>
          <p:cNvPr id="8194"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6771" y="37268"/>
            <a:ext cx="1686248" cy="25281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584" y="5798879"/>
            <a:ext cx="9116416" cy="830997"/>
          </a:xfrm>
          <a:prstGeom prst="rect">
            <a:avLst/>
          </a:prstGeom>
        </p:spPr>
        <p:txBody>
          <a:bodyPr wrap="square">
            <a:spAutoFit/>
          </a:bodyPr>
          <a:lstStyle/>
          <a:p>
            <a:r>
              <a:rPr lang="en-IE" sz="2400" dirty="0" err="1" smtClean="0"/>
              <a:t>Quiroga</a:t>
            </a:r>
            <a:r>
              <a:rPr lang="en-IE" sz="2400" dirty="0" smtClean="0"/>
              <a:t>  et al. (2013) “interventions that target student mental health and negative self-perceptions are likely to improve dropout prevention”.</a:t>
            </a:r>
            <a:endParaRPr lang="en-IE" sz="2400" dirty="0"/>
          </a:p>
        </p:txBody>
      </p:sp>
    </p:spTree>
    <p:extLst>
      <p:ext uri="{BB962C8B-B14F-4D97-AF65-F5344CB8AC3E}">
        <p14:creationId xmlns:p14="http://schemas.microsoft.com/office/powerpoint/2010/main" val="11511145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496944" cy="6555641"/>
          </a:xfrm>
          <a:prstGeom prst="rect">
            <a:avLst/>
          </a:prstGeom>
        </p:spPr>
        <p:txBody>
          <a:bodyPr wrap="square">
            <a:spAutoFit/>
          </a:bodyPr>
          <a:lstStyle/>
          <a:p>
            <a:endParaRPr lang="en-IE" b="1" dirty="0" smtClean="0"/>
          </a:p>
          <a:p>
            <a:endParaRPr lang="en-IE" b="1" dirty="0"/>
          </a:p>
          <a:p>
            <a:r>
              <a:rPr lang="en-IE" sz="2400" b="1" dirty="0" smtClean="0"/>
              <a:t>The </a:t>
            </a:r>
            <a:r>
              <a:rPr lang="en-IE" sz="2400" b="1" dirty="0"/>
              <a:t>downward spiral of mental disorders and educational attainment: a systematic review on early school leaving Pascale </a:t>
            </a:r>
            <a:r>
              <a:rPr lang="en-IE" sz="2400" b="1" dirty="0" err="1" smtClean="0"/>
              <a:t>Esch</a:t>
            </a:r>
            <a:r>
              <a:rPr lang="en-IE" sz="2400" b="1" dirty="0" smtClean="0"/>
              <a:t>, Valéry </a:t>
            </a:r>
            <a:r>
              <a:rPr lang="en-IE" sz="2400" b="1" dirty="0" err="1"/>
              <a:t>Bocquet</a:t>
            </a:r>
            <a:r>
              <a:rPr lang="en-IE" sz="2400" b="1" dirty="0"/>
              <a:t>, Charles Pull, Sophie </a:t>
            </a:r>
            <a:r>
              <a:rPr lang="en-IE" sz="2400" b="1" dirty="0" err="1"/>
              <a:t>Couffignal</a:t>
            </a:r>
            <a:r>
              <a:rPr lang="en-IE" sz="2400" b="1" dirty="0"/>
              <a:t>, </a:t>
            </a:r>
            <a:r>
              <a:rPr lang="en-IE" sz="2400" b="1" dirty="0" err="1"/>
              <a:t>Torsten</a:t>
            </a:r>
            <a:r>
              <a:rPr lang="en-IE" sz="2400" b="1" dirty="0"/>
              <a:t> </a:t>
            </a:r>
            <a:r>
              <a:rPr lang="en-IE" sz="2400" b="1" dirty="0" err="1"/>
              <a:t>Lehnert</a:t>
            </a:r>
            <a:r>
              <a:rPr lang="en-IE" sz="2400" b="1" dirty="0"/>
              <a:t>, Marc </a:t>
            </a:r>
            <a:r>
              <a:rPr lang="en-IE" sz="2400" b="1" dirty="0" err="1"/>
              <a:t>Graas</a:t>
            </a:r>
            <a:r>
              <a:rPr lang="en-IE" sz="2400" b="1" dirty="0"/>
              <a:t>, Laurence Fond-</a:t>
            </a:r>
            <a:r>
              <a:rPr lang="en-IE" sz="2400" b="1" dirty="0" err="1"/>
              <a:t>Harmant</a:t>
            </a:r>
            <a:r>
              <a:rPr lang="en-IE" sz="2400" b="1" dirty="0"/>
              <a:t> and Marc </a:t>
            </a:r>
            <a:r>
              <a:rPr lang="en-IE" sz="2400" b="1" dirty="0" err="1"/>
              <a:t>Ansseau</a:t>
            </a:r>
            <a:r>
              <a:rPr lang="en-IE" sz="2400" b="1" dirty="0"/>
              <a:t>.  BMC Psychiatry 2014 </a:t>
            </a:r>
            <a:r>
              <a:rPr lang="en-IE" sz="2400" b="1" dirty="0" smtClean="0"/>
              <a:t>14:237</a:t>
            </a:r>
          </a:p>
          <a:p>
            <a:endParaRPr lang="en-IE" sz="2400" dirty="0"/>
          </a:p>
          <a:p>
            <a:r>
              <a:rPr lang="en-IE" sz="2400" dirty="0"/>
              <a:t>When adjusted for socio-demographic factors, mood disorders </a:t>
            </a:r>
            <a:r>
              <a:rPr lang="en-IE" sz="2400" dirty="0" smtClean="0"/>
              <a:t>(e.g. depression) were </a:t>
            </a:r>
            <a:r>
              <a:rPr lang="en-IE" sz="2400" dirty="0"/>
              <a:t>significantly related to school </a:t>
            </a:r>
            <a:r>
              <a:rPr lang="en-IE" sz="2400" dirty="0" smtClean="0"/>
              <a:t>dropout</a:t>
            </a:r>
          </a:p>
          <a:p>
            <a:endParaRPr lang="en-IE" sz="2400" dirty="0" smtClean="0"/>
          </a:p>
          <a:p>
            <a:r>
              <a:rPr lang="en-IE" sz="2400" dirty="0" smtClean="0"/>
              <a:t>Among </a:t>
            </a:r>
            <a:r>
              <a:rPr lang="en-IE" sz="2400" dirty="0"/>
              <a:t>anxiety disorders, after controlling for potentially confounding factors, social phobia was a strong predictor of poor educational outcomes </a:t>
            </a:r>
            <a:r>
              <a:rPr lang="en-IE" sz="2400" dirty="0" smtClean="0"/>
              <a:t> </a:t>
            </a:r>
            <a:endParaRPr lang="en-IE" sz="2400" dirty="0"/>
          </a:p>
          <a:p>
            <a:endParaRPr lang="en-IE" sz="2400" dirty="0" smtClean="0"/>
          </a:p>
          <a:p>
            <a:r>
              <a:rPr lang="en-IE" sz="2400" dirty="0" smtClean="0"/>
              <a:t>…</a:t>
            </a:r>
            <a:r>
              <a:rPr lang="en-IE" sz="2400" dirty="0"/>
              <a:t>as indicated by early school leavers themselves, were feeling too nervous in class and being anxious to speak in public, both representing symptoms of social phobia </a:t>
            </a:r>
            <a:r>
              <a:rPr lang="en-IE" sz="2400" dirty="0" smtClean="0"/>
              <a:t> </a:t>
            </a:r>
            <a:endParaRPr lang="en-IE" sz="2400" dirty="0"/>
          </a:p>
        </p:txBody>
      </p:sp>
    </p:spTree>
    <p:extLst>
      <p:ext uri="{BB962C8B-B14F-4D97-AF65-F5344CB8AC3E}">
        <p14:creationId xmlns:p14="http://schemas.microsoft.com/office/powerpoint/2010/main" val="13317870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9" y="188640"/>
            <a:ext cx="9252521" cy="8125301"/>
          </a:xfrm>
          <a:prstGeom prst="rect">
            <a:avLst/>
          </a:prstGeom>
        </p:spPr>
        <p:txBody>
          <a:bodyPr wrap="square">
            <a:spAutoFit/>
          </a:bodyPr>
          <a:lstStyle/>
          <a:p>
            <a:r>
              <a:rPr lang="en-IE" sz="2400" b="1" dirty="0" smtClean="0"/>
              <a:t>School </a:t>
            </a:r>
            <a:r>
              <a:rPr lang="en-IE" sz="2400" b="1" dirty="0"/>
              <a:t>Climate, Teasing, Bullying</a:t>
            </a:r>
            <a:endParaRPr lang="en-IE" sz="2400" dirty="0"/>
          </a:p>
          <a:p>
            <a:r>
              <a:rPr lang="en-IE" sz="2400" dirty="0" smtClean="0"/>
              <a:t> </a:t>
            </a:r>
            <a:endParaRPr lang="en-IE" sz="2400" dirty="0"/>
          </a:p>
          <a:p>
            <a:endParaRPr lang="en-IE" sz="2400" dirty="0"/>
          </a:p>
          <a:p>
            <a:endParaRPr lang="en-IE" sz="2400" dirty="0"/>
          </a:p>
          <a:p>
            <a:r>
              <a:rPr lang="en-IE" sz="2400" dirty="0" smtClean="0"/>
              <a:t>Cornell </a:t>
            </a:r>
            <a:r>
              <a:rPr lang="en-IE" sz="2400" dirty="0"/>
              <a:t>et al. (2013) </a:t>
            </a:r>
            <a:r>
              <a:rPr lang="en-IE" sz="2400" dirty="0" smtClean="0"/>
              <a:t>“a </a:t>
            </a:r>
            <a:r>
              <a:rPr lang="en-IE" sz="2400" dirty="0"/>
              <a:t>climate of teasing and bullying in the school also deserves consideration. Notably, </a:t>
            </a:r>
            <a:r>
              <a:rPr lang="en-IE" sz="2400" dirty="0">
                <a:solidFill>
                  <a:srgbClr val="FFFF00"/>
                </a:solidFill>
              </a:rPr>
              <a:t>the increased dropout count that was associated with Prevalence of Teasing and Bullying was quite similar to the increases that  were associated with FRPM [i.e., poverty] and academic failure</a:t>
            </a:r>
            <a:r>
              <a:rPr lang="en-IE" sz="2400" dirty="0" smtClean="0"/>
              <a:t>”.</a:t>
            </a:r>
          </a:p>
          <a:p>
            <a:endParaRPr lang="en-IE" sz="2400" dirty="0"/>
          </a:p>
          <a:p>
            <a:r>
              <a:rPr lang="en-IE" sz="2400" dirty="0"/>
              <a:t>Cornell et al. (2013) note that dropout programs often focus too narrowly on changes in individual students, without considering broader peer and school influences.</a:t>
            </a:r>
          </a:p>
          <a:p>
            <a:endParaRPr lang="en-IE" sz="2400" dirty="0"/>
          </a:p>
          <a:p>
            <a:r>
              <a:rPr lang="en-IE" sz="2400" dirty="0">
                <a:latin typeface="Calibri" panose="020F0502020204030204" pitchFamily="34" charset="0"/>
                <a:ea typeface="Times New Roman" panose="02020603050405020304" pitchFamily="18" charset="0"/>
                <a:cs typeface="Times New Roman" panose="02020603050405020304" pitchFamily="18" charset="0"/>
              </a:rPr>
              <a:t>S</a:t>
            </a:r>
            <a:r>
              <a:rPr lang="lt-LT" sz="2400" dirty="0">
                <a:latin typeface="Calibri" panose="020F0502020204030204" pitchFamily="34" charset="0"/>
                <a:ea typeface="Times New Roman" panose="02020603050405020304" pitchFamily="18" charset="0"/>
                <a:cs typeface="Times New Roman" panose="02020603050405020304" pitchFamily="18" charset="0"/>
              </a:rPr>
              <a:t>upports could intervene at an early stage to prevent the escalation of experiential processes, such as selfdoubting and double victimising, described in a Swedish context (Thornberg et al., 2013)</a:t>
            </a:r>
            <a:r>
              <a:rPr lang="en-IE" sz="2400" dirty="0">
                <a:latin typeface="Calibri" panose="020F0502020204030204" pitchFamily="34" charset="0"/>
                <a:ea typeface="Times New Roman" panose="02020603050405020304" pitchFamily="18" charset="0"/>
                <a:cs typeface="Times New Roman" panose="02020603050405020304" pitchFamily="18" charset="0"/>
              </a:rPr>
              <a:t>, </a:t>
            </a:r>
            <a:r>
              <a:rPr lang="lt-LT" sz="2400" dirty="0">
                <a:latin typeface="Calibri" panose="020F0502020204030204" pitchFamily="34" charset="0"/>
                <a:ea typeface="Calibri" panose="020F0502020204030204" pitchFamily="34" charset="0"/>
                <a:cs typeface="Times New Roman" panose="02020603050405020304" pitchFamily="18" charset="0"/>
              </a:rPr>
              <a:t>hopelessness </a:t>
            </a:r>
            <a:r>
              <a:rPr lang="en-IE" sz="2400" dirty="0">
                <a:latin typeface="Calibri" panose="020F0502020204030204" pitchFamily="34" charset="0"/>
                <a:ea typeface="Calibri" panose="020F0502020204030204" pitchFamily="34" charset="0"/>
                <a:cs typeface="Times New Roman" panose="02020603050405020304" pitchFamily="18" charset="0"/>
              </a:rPr>
              <a:t>in a US context (</a:t>
            </a:r>
            <a:r>
              <a:rPr lang="lt-LT" sz="2400" dirty="0">
                <a:latin typeface="Calibri" panose="020F0502020204030204" pitchFamily="34" charset="0"/>
                <a:ea typeface="Calibri" panose="020F0502020204030204" pitchFamily="34" charset="0"/>
                <a:cs typeface="Times New Roman" panose="02020603050405020304" pitchFamily="18" charset="0"/>
              </a:rPr>
              <a:t>Radliff et al. 2015) </a:t>
            </a:r>
            <a:r>
              <a:rPr lang="lt-LT" sz="2400" dirty="0">
                <a:latin typeface="Calibri" panose="020F0502020204030204" pitchFamily="34" charset="0"/>
                <a:ea typeface="Times New Roman" panose="02020603050405020304" pitchFamily="18" charset="0"/>
                <a:cs typeface="Times New Roman" panose="02020603050405020304" pitchFamily="18" charset="0"/>
              </a:rPr>
              <a:t>.</a:t>
            </a:r>
            <a:endParaRPr lang="en-IE" sz="2400" dirty="0">
              <a:latin typeface="Calibri" panose="020F0502020204030204" pitchFamily="34" charset="0"/>
              <a:ea typeface="Times New Roman" panose="02020603050405020304" pitchFamily="18" charset="0"/>
              <a:cs typeface="Times New Roman" panose="02020603050405020304" pitchFamily="18" charset="0"/>
            </a:endParaRPr>
          </a:p>
          <a:p>
            <a:endParaRPr lang="en-IE" sz="2400" dirty="0"/>
          </a:p>
          <a:p>
            <a:endParaRPr lang="en-IE" sz="2400" dirty="0"/>
          </a:p>
          <a:p>
            <a:endParaRPr lang="en-IE" sz="2400" dirty="0"/>
          </a:p>
          <a:p>
            <a:endParaRPr lang="en-IE" dirty="0"/>
          </a:p>
        </p:txBody>
      </p:sp>
      <p:pic>
        <p:nvPicPr>
          <p:cNvPr id="3" name="Picture 2" descr="C:\Documents and Settings\mcloughv\Local Settings\Temporary Internet Files\Content.IE5\PKFNM6PK\MC900232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940152" y="-99392"/>
            <a:ext cx="1982572" cy="194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3915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08"/>
            <a:ext cx="9144000" cy="6740307"/>
          </a:xfrm>
          <a:prstGeom prst="rect">
            <a:avLst/>
          </a:prstGeom>
        </p:spPr>
        <p:txBody>
          <a:bodyPr wrap="square">
            <a:spAutoFit/>
          </a:bodyPr>
          <a:lstStyle/>
          <a:p>
            <a:r>
              <a:rPr lang="en-IE" sz="2400" b="1" dirty="0"/>
              <a:t>National Ministries of Education (Structural Indicators – Yes/No</a:t>
            </a:r>
            <a:r>
              <a:rPr lang="en-IE" sz="2400" b="1" dirty="0" smtClean="0"/>
              <a:t>) – Whether for a right to health approach or a quality in systems approach to address system blockages</a:t>
            </a:r>
            <a:endParaRPr lang="en-IE" sz="2400" b="1" dirty="0"/>
          </a:p>
          <a:p>
            <a:endParaRPr lang="en-IE" sz="2400" dirty="0" smtClean="0"/>
          </a:p>
          <a:p>
            <a:r>
              <a:rPr lang="en-IE" sz="2400" dirty="0" smtClean="0"/>
              <a:t>- </a:t>
            </a:r>
            <a:r>
              <a:rPr lang="en-IE" sz="2400" dirty="0"/>
              <a:t>Existence of a national school bullying and violence prevention strategy.</a:t>
            </a:r>
          </a:p>
          <a:p>
            <a:r>
              <a:rPr lang="en-IE" sz="2400" dirty="0"/>
              <a:t>- Existence of a national coordinating committee to implement this strategy as part of an inclusive systems</a:t>
            </a:r>
          </a:p>
          <a:p>
            <a:r>
              <a:rPr lang="en-IE" sz="2400" dirty="0"/>
              <a:t>approach.</a:t>
            </a:r>
          </a:p>
          <a:p>
            <a:r>
              <a:rPr lang="en-IE" sz="2400" dirty="0"/>
              <a:t>- Representation of minority groups/NGOs on national coordinating committee for inclusive systems.</a:t>
            </a:r>
          </a:p>
          <a:p>
            <a:r>
              <a:rPr lang="en-IE" sz="2400" dirty="0"/>
              <a:t>- Representation of students on national coordinating committee for inclusive systems.</a:t>
            </a:r>
          </a:p>
          <a:p>
            <a:r>
              <a:rPr lang="en-IE" sz="2400" dirty="0"/>
              <a:t>- Representation of parents on national coordinating committee for inclusive systems.</a:t>
            </a:r>
          </a:p>
          <a:p>
            <a:r>
              <a:rPr lang="en-IE" sz="2400" dirty="0"/>
              <a:t>- Cross-department scope of national coordinating committee for inclusive systems to include health and social</a:t>
            </a:r>
          </a:p>
          <a:p>
            <a:r>
              <a:rPr lang="en-IE" sz="2400" dirty="0"/>
              <a:t>services</a:t>
            </a:r>
            <a:r>
              <a:rPr lang="en-IE" sz="2400" dirty="0" smtClean="0"/>
              <a:t>.</a:t>
            </a:r>
            <a:endParaRPr lang="en-IE" sz="2400" dirty="0"/>
          </a:p>
        </p:txBody>
      </p:sp>
    </p:spTree>
    <p:extLst>
      <p:ext uri="{BB962C8B-B14F-4D97-AF65-F5344CB8AC3E}">
        <p14:creationId xmlns:p14="http://schemas.microsoft.com/office/powerpoint/2010/main" val="2142831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80728"/>
            <a:ext cx="8640960" cy="5016758"/>
          </a:xfrm>
          <a:prstGeom prst="rect">
            <a:avLst/>
          </a:prstGeom>
        </p:spPr>
        <p:txBody>
          <a:bodyPr wrap="square">
            <a:spAutoFit/>
          </a:bodyPr>
          <a:lstStyle/>
          <a:p>
            <a:r>
              <a:rPr lang="en-IE" sz="2400" dirty="0"/>
              <a:t>- </a:t>
            </a:r>
            <a:r>
              <a:rPr lang="en-IE" sz="3200" dirty="0"/>
              <a:t>Bullying prevention built into school self-evaluation processes</a:t>
            </a:r>
            <a:r>
              <a:rPr lang="en-IE" sz="3200" dirty="0" smtClean="0"/>
              <a:t>.</a:t>
            </a:r>
          </a:p>
          <a:p>
            <a:r>
              <a:rPr lang="en-IE" sz="3200" dirty="0" smtClean="0"/>
              <a:t>- </a:t>
            </a:r>
            <a:r>
              <a:rPr lang="en-IE" sz="3200" dirty="0"/>
              <a:t>Bullying prevention built into school external evaluation processes</a:t>
            </a:r>
          </a:p>
          <a:p>
            <a:r>
              <a:rPr lang="en-IE" sz="3200" dirty="0"/>
              <a:t>- Explicit strategy to address bullying together with early school leaving.</a:t>
            </a:r>
          </a:p>
          <a:p>
            <a:r>
              <a:rPr lang="en-IE" sz="3200" dirty="0"/>
              <a:t>- Explicit strategy to directly address discriminatory bullying in schools.</a:t>
            </a:r>
          </a:p>
          <a:p>
            <a:r>
              <a:rPr lang="en-IE" sz="3200" dirty="0"/>
              <a:t>- Explicit strategy to directly address homophobic bullying in schools</a:t>
            </a:r>
          </a:p>
        </p:txBody>
      </p:sp>
    </p:spTree>
    <p:extLst>
      <p:ext uri="{BB962C8B-B14F-4D97-AF65-F5344CB8AC3E}">
        <p14:creationId xmlns:p14="http://schemas.microsoft.com/office/powerpoint/2010/main" val="13129437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496944" cy="6001643"/>
          </a:xfrm>
          <a:prstGeom prst="rect">
            <a:avLst/>
          </a:prstGeom>
        </p:spPr>
        <p:txBody>
          <a:bodyPr wrap="square">
            <a:spAutoFit/>
          </a:bodyPr>
          <a:lstStyle/>
          <a:p>
            <a:r>
              <a:rPr lang="en-IE" sz="2400" dirty="0">
                <a:latin typeface="Calibri" panose="020F0502020204030204" pitchFamily="34" charset="0"/>
                <a:ea typeface="Times New Roman" panose="02020603050405020304" pitchFamily="18" charset="0"/>
              </a:rPr>
              <a:t>(</a:t>
            </a:r>
            <a:r>
              <a:rPr lang="en-IE" sz="2400" dirty="0" err="1">
                <a:latin typeface="Calibri" panose="020F0502020204030204" pitchFamily="34" charset="0"/>
                <a:ea typeface="Times New Roman" panose="02020603050405020304" pitchFamily="18" charset="0"/>
              </a:rPr>
              <a:t>Downes</a:t>
            </a:r>
            <a:r>
              <a:rPr lang="en-IE" sz="2400" dirty="0">
                <a:latin typeface="Calibri" panose="020F0502020204030204" pitchFamily="34" charset="0"/>
                <a:ea typeface="Times New Roman" panose="02020603050405020304" pitchFamily="18" charset="0"/>
              </a:rPr>
              <a:t>, </a:t>
            </a:r>
            <a:r>
              <a:rPr lang="en-IE" sz="2400" dirty="0" err="1">
                <a:latin typeface="Calibri" panose="020F0502020204030204" pitchFamily="34" charset="0"/>
                <a:ea typeface="Times New Roman" panose="02020603050405020304" pitchFamily="18" charset="0"/>
              </a:rPr>
              <a:t>Nairz</a:t>
            </a:r>
            <a:r>
              <a:rPr lang="en-IE" sz="2400" dirty="0">
                <a:latin typeface="Calibri" panose="020F0502020204030204" pitchFamily="34" charset="0"/>
                <a:ea typeface="Times New Roman" panose="02020603050405020304" pitchFamily="18" charset="0"/>
              </a:rPr>
              <a:t>-Wirth &amp; </a:t>
            </a:r>
            <a:r>
              <a:rPr lang="en-IE" sz="2400" dirty="0" err="1">
                <a:latin typeface="Calibri" panose="020F0502020204030204" pitchFamily="34" charset="0"/>
                <a:ea typeface="Times New Roman" panose="02020603050405020304" pitchFamily="18" charset="0"/>
              </a:rPr>
              <a:t>Rusinaite</a:t>
            </a:r>
            <a:r>
              <a:rPr lang="en-IE" sz="2400" dirty="0">
                <a:latin typeface="Calibri" panose="020F0502020204030204" pitchFamily="34" charset="0"/>
                <a:ea typeface="Times New Roman" panose="02020603050405020304" pitchFamily="18" charset="0"/>
              </a:rPr>
              <a:t> 2017) </a:t>
            </a:r>
            <a:r>
              <a:rPr lang="en-IE" sz="2400" dirty="0" smtClean="0">
                <a:latin typeface="Calibri" panose="020F0502020204030204" pitchFamily="34" charset="0"/>
                <a:ea typeface="Times New Roman" panose="02020603050405020304" pitchFamily="18" charset="0"/>
              </a:rPr>
              <a:t>Promoting Inclusive Systems</a:t>
            </a:r>
          </a:p>
          <a:p>
            <a:endParaRPr lang="en-IE" sz="2400" b="1" dirty="0">
              <a:latin typeface="Calibri" panose="020F0502020204030204" pitchFamily="34" charset="0"/>
              <a:ea typeface="Times New Roman" panose="02020603050405020304" pitchFamily="18" charset="0"/>
            </a:endParaRPr>
          </a:p>
          <a:p>
            <a:r>
              <a:rPr lang="en-IE" sz="2400" b="1" dirty="0" smtClean="0">
                <a:latin typeface="Calibri" panose="020F0502020204030204" pitchFamily="34" charset="0"/>
                <a:ea typeface="Times New Roman" panose="02020603050405020304" pitchFamily="18" charset="0"/>
              </a:rPr>
              <a:t> </a:t>
            </a:r>
            <a:r>
              <a:rPr lang="en-IE" sz="2400" dirty="0">
                <a:latin typeface="Calibri" panose="020F0502020204030204" pitchFamily="34" charset="0"/>
                <a:ea typeface="Calibri" panose="020F0502020204030204" pitchFamily="34" charset="0"/>
              </a:rPr>
              <a:t>Inclusive systems in and around schools invites concern with supportive, quality learning environments, on welcoming and caring schools and classrooms, and on preventing discrimination</a:t>
            </a:r>
            <a:r>
              <a:rPr lang="en-IE" sz="2400" dirty="0" smtClean="0">
                <a:latin typeface="Calibri" panose="020F0502020204030204" pitchFamily="34" charset="0"/>
                <a:ea typeface="Calibri" panose="020F0502020204030204" pitchFamily="34" charset="0"/>
              </a:rPr>
              <a:t>.</a:t>
            </a:r>
          </a:p>
          <a:p>
            <a:endParaRPr lang="en-IE" sz="2400" dirty="0">
              <a:latin typeface="Calibri" panose="020F0502020204030204" pitchFamily="34" charset="0"/>
              <a:ea typeface="Calibri" panose="020F0502020204030204" pitchFamily="34" charset="0"/>
            </a:endParaRPr>
          </a:p>
          <a:p>
            <a:r>
              <a:rPr lang="en-IE" sz="2400" dirty="0" smtClean="0">
                <a:latin typeface="Calibri" panose="020F0502020204030204" pitchFamily="34" charset="0"/>
                <a:ea typeface="Calibri" panose="020F0502020204030204" pitchFamily="34" charset="0"/>
              </a:rPr>
              <a:t> </a:t>
            </a:r>
            <a:r>
              <a:rPr lang="en-IE" sz="2400" dirty="0">
                <a:latin typeface="Calibri" panose="020F0502020204030204" pitchFamily="34" charset="0"/>
                <a:ea typeface="Calibri" panose="020F0502020204030204" pitchFamily="34" charset="0"/>
              </a:rPr>
              <a:t>It addresses the needs of students in a holistic way (their emotional, physical, cognitive and social needs), and recognises their individual talents and voices. </a:t>
            </a:r>
            <a:endParaRPr lang="en-IE" sz="2400" dirty="0" smtClean="0">
              <a:latin typeface="Calibri" panose="020F0502020204030204" pitchFamily="34" charset="0"/>
              <a:ea typeface="Calibri" panose="020F0502020204030204" pitchFamily="34" charset="0"/>
            </a:endParaRPr>
          </a:p>
          <a:p>
            <a:endParaRPr lang="en-IE" sz="2400" dirty="0">
              <a:latin typeface="Calibri" panose="020F0502020204030204" pitchFamily="34" charset="0"/>
              <a:ea typeface="Calibri" panose="020F0502020204030204" pitchFamily="34" charset="0"/>
            </a:endParaRPr>
          </a:p>
          <a:p>
            <a:r>
              <a:rPr lang="en-IE" sz="2400" dirty="0" smtClean="0">
                <a:latin typeface="Calibri" panose="020F0502020204030204" pitchFamily="34" charset="0"/>
                <a:ea typeface="Calibri" panose="020F0502020204030204" pitchFamily="34" charset="0"/>
              </a:rPr>
              <a:t>It </a:t>
            </a:r>
            <a:r>
              <a:rPr lang="en-IE" sz="2400" dirty="0">
                <a:latin typeface="Calibri" panose="020F0502020204030204" pitchFamily="34" charset="0"/>
                <a:ea typeface="Calibri" panose="020F0502020204030204" pitchFamily="34" charset="0"/>
              </a:rPr>
              <a:t>is open to the voices and active participation of parents, and also wider multidisciplinary teams and agencies. Inclusive systems in and around schools particularly focus on the differentiated needs of marginalised and vulnerable groups, including those at risk of early school leaving, bullying and alienation from society. </a:t>
            </a:r>
            <a:endParaRPr lang="en-IE" sz="2400" dirty="0"/>
          </a:p>
        </p:txBody>
      </p:sp>
    </p:spTree>
    <p:extLst>
      <p:ext uri="{BB962C8B-B14F-4D97-AF65-F5344CB8AC3E}">
        <p14:creationId xmlns:p14="http://schemas.microsoft.com/office/powerpoint/2010/main" val="760795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640960" cy="5632311"/>
          </a:xfrm>
          <a:prstGeom prst="rect">
            <a:avLst/>
          </a:prstGeom>
        </p:spPr>
        <p:txBody>
          <a:bodyPr wrap="square">
            <a:spAutoFit/>
          </a:bodyPr>
          <a:lstStyle/>
          <a:p>
            <a:pPr>
              <a:spcAft>
                <a:spcPts val="0"/>
              </a:spcAft>
            </a:pPr>
            <a:r>
              <a:rPr lang="en-US" dirty="0" err="1" smtClean="0">
                <a:ea typeface="Calibri"/>
              </a:rPr>
              <a:t>Beitchman</a:t>
            </a:r>
            <a:r>
              <a:rPr lang="en-US" dirty="0">
                <a:ea typeface="Calibri"/>
              </a:rPr>
              <a:t>, J., Nair, R., Clegg, M., Ferguson, B., &amp; Patel, P. G. (1986). Prevalence of psychiatric disorder in children with speech and language disorders. Journal of the American Academy of Child Psychiatry, 25, 528–535</a:t>
            </a:r>
            <a:r>
              <a:rPr lang="en-US" dirty="0" smtClean="0">
                <a:ea typeface="Calibri"/>
              </a:rPr>
              <a:t>.</a:t>
            </a:r>
            <a:endParaRPr lang="en-IE" dirty="0">
              <a:latin typeface="Times New Roman"/>
              <a:ea typeface="Calibri"/>
            </a:endParaRPr>
          </a:p>
          <a:p>
            <a:pPr>
              <a:spcAft>
                <a:spcPts val="0"/>
              </a:spcAft>
            </a:pPr>
            <a:r>
              <a:rPr lang="en-US" dirty="0" err="1" smtClean="0">
                <a:ea typeface="Calibri"/>
              </a:rPr>
              <a:t>Benasich</a:t>
            </a:r>
            <a:r>
              <a:rPr lang="en-US" dirty="0">
                <a:ea typeface="Calibri"/>
              </a:rPr>
              <a:t>, A., Curtiss, S., &amp; </a:t>
            </a:r>
            <a:r>
              <a:rPr lang="en-US" dirty="0" err="1">
                <a:ea typeface="Calibri"/>
              </a:rPr>
              <a:t>Tallal</a:t>
            </a:r>
            <a:r>
              <a:rPr lang="en-US" dirty="0">
                <a:ea typeface="Calibri"/>
              </a:rPr>
              <a:t>, P. (1993). Language, learning and </a:t>
            </a:r>
            <a:r>
              <a:rPr lang="en-US" dirty="0" err="1">
                <a:ea typeface="Calibri"/>
              </a:rPr>
              <a:t>behavioural</a:t>
            </a:r>
            <a:r>
              <a:rPr lang="en-US" dirty="0">
                <a:ea typeface="Calibri"/>
              </a:rPr>
              <a:t> disturbances in childhood: A longitudinal perspective. Journal of the American Academy of Child &amp; Adolescent Psychiatry, 32, 585–594.</a:t>
            </a:r>
            <a:endParaRPr lang="en-IE" dirty="0" smtClean="0">
              <a:effectLst/>
              <a:latin typeface="Times New Roman"/>
              <a:ea typeface="Calibri"/>
            </a:endParaRPr>
          </a:p>
          <a:p>
            <a:pPr>
              <a:spcAft>
                <a:spcPts val="0"/>
              </a:spcAft>
            </a:pPr>
            <a:r>
              <a:rPr lang="en-US" dirty="0" err="1" smtClean="0">
                <a:ea typeface="Calibri"/>
              </a:rPr>
              <a:t>Beran</a:t>
            </a:r>
            <a:r>
              <a:rPr lang="en-US" dirty="0">
                <a:ea typeface="Calibri"/>
              </a:rPr>
              <a:t>, T. (2008). Consequences of being bullied at school. In D. </a:t>
            </a:r>
            <a:r>
              <a:rPr lang="en-US" dirty="0" err="1">
                <a:ea typeface="Calibri"/>
              </a:rPr>
              <a:t>Pepler</a:t>
            </a:r>
            <a:r>
              <a:rPr lang="en-US" dirty="0">
                <a:ea typeface="Calibri"/>
              </a:rPr>
              <a:t> and W. Craig (Eds.) Understanding and addressing bullying: An international perspective (pp. 44–66).  Bloomington, IN: </a:t>
            </a:r>
            <a:r>
              <a:rPr lang="en-US" dirty="0" err="1" smtClean="0">
                <a:ea typeface="Calibri"/>
              </a:rPr>
              <a:t>Authorhouse</a:t>
            </a:r>
            <a:endParaRPr lang="en-US" dirty="0" smtClean="0">
              <a:ea typeface="Calibri"/>
            </a:endParaRPr>
          </a:p>
          <a:p>
            <a:pPr>
              <a:spcAft>
                <a:spcPts val="0"/>
              </a:spcAft>
            </a:pPr>
            <a:r>
              <a:rPr lang="en-US" dirty="0" err="1" smtClean="0">
                <a:ea typeface="Calibri"/>
              </a:rPr>
              <a:t>Boulton</a:t>
            </a:r>
            <a:r>
              <a:rPr lang="en-US" dirty="0">
                <a:ea typeface="Calibri"/>
              </a:rPr>
              <a:t>, M. J., </a:t>
            </a:r>
            <a:r>
              <a:rPr lang="en-US" dirty="0" err="1">
                <a:ea typeface="Calibri"/>
              </a:rPr>
              <a:t>Trueman</a:t>
            </a:r>
            <a:r>
              <a:rPr lang="en-US" dirty="0">
                <a:ea typeface="Calibri"/>
              </a:rPr>
              <a:t>, M. &amp; Murray, L. (2008) Associations between peer victimization, fear of future victimization and disrupted concentration on class work among junior school pupils, British Journal of Educational Psychology, 78, </a:t>
            </a:r>
            <a:r>
              <a:rPr lang="en-US" dirty="0" smtClean="0">
                <a:ea typeface="Calibri"/>
              </a:rPr>
              <a:t>473–489</a:t>
            </a:r>
          </a:p>
          <a:p>
            <a:r>
              <a:rPr lang="en-IE" dirty="0"/>
              <a:t>Bowles, L., et al., ‘Peer victimisation during adolescence and its impact on depression in early adulthood: prospective cohort study in the United Kingdom’, British Medical Journal, Vol. 350, 2015, h2469 </a:t>
            </a:r>
            <a:r>
              <a:rPr lang="en-IE" dirty="0" err="1"/>
              <a:t>doi</a:t>
            </a:r>
            <a:r>
              <a:rPr lang="en-IE" dirty="0"/>
              <a:t>: 10.1136/bmj.h2469</a:t>
            </a:r>
          </a:p>
          <a:p>
            <a:r>
              <a:rPr lang="en-IE" dirty="0" smtClean="0"/>
              <a:t>Brinton, B., &amp; </a:t>
            </a:r>
            <a:r>
              <a:rPr lang="en-IE" dirty="0" err="1" smtClean="0"/>
              <a:t>Fujiki,M</a:t>
            </a:r>
            <a:r>
              <a:rPr lang="en-IE" dirty="0" smtClean="0"/>
              <a:t>. (1993). Clinical forum: Language and social skills in the school-age population: Language, social skills and socioemotional </a:t>
            </a:r>
            <a:r>
              <a:rPr lang="en-IE" dirty="0" err="1" smtClean="0"/>
              <a:t>behavior</a:t>
            </a:r>
            <a:r>
              <a:rPr lang="en-IE" dirty="0" smtClean="0"/>
              <a:t>. Language, Speech, and Hearing Services in Schools, 24, 194–198.</a:t>
            </a:r>
          </a:p>
          <a:p>
            <a:r>
              <a:rPr lang="en-IE" dirty="0" smtClean="0"/>
              <a:t>Brown, V., </a:t>
            </a:r>
            <a:r>
              <a:rPr lang="en-IE" dirty="0" err="1" smtClean="0"/>
              <a:t>Clery</a:t>
            </a:r>
            <a:r>
              <a:rPr lang="en-IE" dirty="0" smtClean="0"/>
              <a:t>, E., &amp; Ferguson, C. (2011). Estimating the prevalence of young people absent from school due to bullying. National Centre </a:t>
            </a:r>
            <a:r>
              <a:rPr lang="en-IE" dirty="0" err="1" smtClean="0"/>
              <a:t>Soc</a:t>
            </a:r>
            <a:r>
              <a:rPr lang="en-IE" dirty="0" smtClean="0"/>
              <a:t> Res 1-61</a:t>
            </a:r>
            <a:r>
              <a:rPr lang="en-US" dirty="0">
                <a:ea typeface="Calibri"/>
              </a:rPr>
              <a:t> </a:t>
            </a:r>
            <a:endParaRPr lang="en-IE" dirty="0">
              <a:effectLst/>
              <a:latin typeface="Times New Roman"/>
              <a:ea typeface="Calibri"/>
            </a:endParaRPr>
          </a:p>
        </p:txBody>
      </p:sp>
    </p:spTree>
    <p:extLst>
      <p:ext uri="{BB962C8B-B14F-4D97-AF65-F5344CB8AC3E}">
        <p14:creationId xmlns:p14="http://schemas.microsoft.com/office/powerpoint/2010/main" val="34446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97152"/>
            <a:ext cx="7197673" cy="1846659"/>
          </a:xfrm>
          <a:prstGeom prst="rect">
            <a:avLst/>
          </a:prstGeom>
        </p:spPr>
        <p:txBody>
          <a:bodyPr wrap="square">
            <a:spAutoFit/>
          </a:bodyPr>
          <a:lstStyle/>
          <a:p>
            <a:r>
              <a:rPr lang="en-US" sz="2400" b="1" dirty="0" smtClean="0">
                <a:latin typeface="Calibri" panose="020F0502020204030204" pitchFamily="34" charset="0"/>
                <a:ea typeface="Calibri" panose="020F0502020204030204" pitchFamily="34" charset="0"/>
                <a:cs typeface="Times New Roman" panose="02020603050405020304" pitchFamily="18" charset="0"/>
              </a:rPr>
              <a:t>13. Questioning </a:t>
            </a:r>
            <a:r>
              <a:rPr lang="en-US" sz="2400" b="1" dirty="0">
                <a:latin typeface="Calibri" panose="020F0502020204030204" pitchFamily="34" charset="0"/>
                <a:ea typeface="Calibri" panose="020F0502020204030204" pitchFamily="34" charset="0"/>
                <a:cs typeface="Times New Roman" panose="02020603050405020304" pitchFamily="18" charset="0"/>
              </a:rPr>
              <a:t>A Peer Defenders</a:t>
            </a:r>
          </a:p>
          <a:p>
            <a:r>
              <a:rPr lang="en-US" sz="2400" b="1" dirty="0">
                <a:latin typeface="Calibri" panose="020F0502020204030204" pitchFamily="34" charset="0"/>
                <a:cs typeface="Times New Roman" panose="02020603050405020304" pitchFamily="18" charset="0"/>
              </a:rPr>
              <a:t>Approach in </a:t>
            </a:r>
            <a:r>
              <a:rPr lang="en-US" sz="2400" b="1" dirty="0" err="1">
                <a:latin typeface="Calibri" panose="020F0502020204030204" pitchFamily="34" charset="0"/>
                <a:cs typeface="Times New Roman" panose="02020603050405020304" pitchFamily="18" charset="0"/>
              </a:rPr>
              <a:t>KiVa</a:t>
            </a:r>
            <a:r>
              <a:rPr lang="en-US" sz="2400" b="1" dirty="0">
                <a:latin typeface="Calibri" panose="020F0502020204030204" pitchFamily="34" charset="0"/>
                <a:cs typeface="Times New Roman" panose="02020603050405020304" pitchFamily="18" charset="0"/>
              </a:rPr>
              <a:t>, </a:t>
            </a:r>
            <a:r>
              <a:rPr lang="en-US" sz="2400" b="1" dirty="0" smtClean="0">
                <a:latin typeface="Calibri" panose="020F0502020204030204" pitchFamily="34" charset="0"/>
                <a:cs typeface="Times New Roman" panose="02020603050405020304" pitchFamily="18" charset="0"/>
              </a:rPr>
              <a:t>Finland</a:t>
            </a:r>
          </a:p>
          <a:p>
            <a:r>
              <a:rPr lang="en-IE" sz="2400" b="1" dirty="0" smtClean="0"/>
              <a:t>14. Common </a:t>
            </a:r>
            <a:r>
              <a:rPr lang="en-IE" sz="2400" b="1" dirty="0"/>
              <a:t>system supports needed for bullying and early school leaving prevention </a:t>
            </a:r>
          </a:p>
          <a:p>
            <a:endParaRPr lang="en-IE" dirty="0"/>
          </a:p>
        </p:txBody>
      </p:sp>
      <p:sp>
        <p:nvSpPr>
          <p:cNvPr id="3" name="Rectangle 2"/>
          <p:cNvSpPr/>
          <p:nvPr/>
        </p:nvSpPr>
        <p:spPr>
          <a:xfrm>
            <a:off x="1142269" y="1714580"/>
            <a:ext cx="6984776" cy="3046988"/>
          </a:xfrm>
          <a:prstGeom prst="rect">
            <a:avLst/>
          </a:prstGeom>
        </p:spPr>
        <p:txBody>
          <a:bodyPr wrap="square">
            <a:spAutoFit/>
          </a:bodyPr>
          <a:lstStyle/>
          <a:p>
            <a:r>
              <a:rPr lang="en-IE" sz="2400" b="1" dirty="0" smtClean="0"/>
              <a:t>9. Differentiated </a:t>
            </a:r>
            <a:r>
              <a:rPr lang="en-IE" sz="2400" b="1" dirty="0"/>
              <a:t>Needs: All, Some, Few Individual </a:t>
            </a:r>
          </a:p>
          <a:p>
            <a:r>
              <a:rPr lang="en-IE" sz="2400" b="1" dirty="0" smtClean="0"/>
              <a:t>10. Indicated </a:t>
            </a:r>
            <a:r>
              <a:rPr lang="en-IE" sz="2400" b="1" dirty="0"/>
              <a:t>Prevention: Speech and Language Therapists as Part of Multidisciplinary Teams</a:t>
            </a:r>
          </a:p>
          <a:p>
            <a:r>
              <a:rPr lang="en-IE" sz="2400" b="1" dirty="0" smtClean="0">
                <a:latin typeface="Calibri" panose="020F0502020204030204" pitchFamily="34" charset="0"/>
                <a:ea typeface="Times New Roman" panose="02020603050405020304" pitchFamily="18" charset="0"/>
                <a:cs typeface="Times New Roman" panose="02020603050405020304" pitchFamily="18" charset="0"/>
              </a:rPr>
              <a:t>11. Family </a:t>
            </a:r>
            <a:r>
              <a:rPr lang="en-IE" sz="2400" b="1" dirty="0">
                <a:latin typeface="Calibri" panose="020F0502020204030204" pitchFamily="34" charset="0"/>
                <a:ea typeface="Times New Roman" panose="02020603050405020304" pitchFamily="18" charset="0"/>
                <a:cs typeface="Times New Roman" panose="02020603050405020304" pitchFamily="18" charset="0"/>
              </a:rPr>
              <a:t>Support Services for High Risk Chronic Need</a:t>
            </a:r>
            <a:endParaRPr lang="en-IE" sz="2400" b="1" dirty="0">
              <a:ea typeface="Calibri" panose="020F0502020204030204" pitchFamily="34" charset="0"/>
              <a:cs typeface="Times New Roman" panose="02020603050405020304" pitchFamily="18" charset="0"/>
            </a:endParaRPr>
          </a:p>
          <a:p>
            <a:r>
              <a:rPr lang="en-IE" sz="2400" b="1" dirty="0" smtClean="0"/>
              <a:t>12. Older </a:t>
            </a:r>
            <a:r>
              <a:rPr lang="en-IE" sz="2400" b="1" dirty="0"/>
              <a:t>Students’ Voices and Co-Construction of Resources for School Bullying and Violence Prevention</a:t>
            </a:r>
          </a:p>
        </p:txBody>
      </p:sp>
      <p:sp>
        <p:nvSpPr>
          <p:cNvPr id="4" name="Rectangle 3"/>
          <p:cNvSpPr/>
          <p:nvPr/>
        </p:nvSpPr>
        <p:spPr>
          <a:xfrm>
            <a:off x="1115616" y="0"/>
            <a:ext cx="6984776" cy="1846659"/>
          </a:xfrm>
          <a:prstGeom prst="rect">
            <a:avLst/>
          </a:prstGeom>
        </p:spPr>
        <p:txBody>
          <a:bodyPr wrap="square">
            <a:spAutoFit/>
          </a:bodyPr>
          <a:lstStyle/>
          <a:p>
            <a:r>
              <a:rPr lang="en-IE" sz="2400" b="1" dirty="0" smtClean="0">
                <a:solidFill>
                  <a:srgbClr val="FFFF00"/>
                </a:solidFill>
                <a:ea typeface="Calibri" panose="020F0502020204030204" pitchFamily="34" charset="0"/>
                <a:cs typeface="Times New Roman" panose="02020603050405020304" pitchFamily="18" charset="0"/>
              </a:rPr>
              <a:t>B. Strategic Issues for Solutions</a:t>
            </a:r>
          </a:p>
          <a:p>
            <a:endParaRPr lang="en-IE" b="1" dirty="0">
              <a:ea typeface="Calibri" panose="020F0502020204030204" pitchFamily="34" charset="0"/>
              <a:cs typeface="Times New Roman" panose="02020603050405020304" pitchFamily="18" charset="0"/>
            </a:endParaRPr>
          </a:p>
          <a:p>
            <a:r>
              <a:rPr lang="en-IE" sz="2400" b="1" dirty="0" smtClean="0">
                <a:ea typeface="Calibri" panose="020F0502020204030204" pitchFamily="34" charset="0"/>
                <a:cs typeface="Times New Roman" panose="02020603050405020304" pitchFamily="18" charset="0"/>
              </a:rPr>
              <a:t>8</a:t>
            </a:r>
            <a:r>
              <a:rPr lang="en-IE" sz="2400" b="1" dirty="0">
                <a:ea typeface="Calibri" panose="020F0502020204030204" pitchFamily="34" charset="0"/>
                <a:cs typeface="Times New Roman" panose="02020603050405020304" pitchFamily="18" charset="0"/>
              </a:rPr>
              <a:t>. A Holistic Curricular Focus on Social and Emotional Education (SEE) for Bullying Prevention: Emotional Awareness and Students’ Voices</a:t>
            </a:r>
          </a:p>
        </p:txBody>
      </p:sp>
    </p:spTree>
    <p:extLst>
      <p:ext uri="{BB962C8B-B14F-4D97-AF65-F5344CB8AC3E}">
        <p14:creationId xmlns:p14="http://schemas.microsoft.com/office/powerpoint/2010/main" val="3530844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036496" cy="6463308"/>
          </a:xfrm>
          <a:prstGeom prst="rect">
            <a:avLst/>
          </a:prstGeom>
        </p:spPr>
        <p:txBody>
          <a:bodyPr wrap="square">
            <a:spAutoFit/>
          </a:bodyPr>
          <a:lstStyle/>
          <a:p>
            <a:r>
              <a:rPr lang="en-IE" dirty="0" smtClean="0"/>
              <a:t>Cefai, C and Cooper, P. (2011). The introduction of nurture groups in Maltese schools: a method of promoting inclusive education, British Journal of Special Education. Volume 38, Issue 2, pages 65–72, June 2011</a:t>
            </a:r>
          </a:p>
          <a:p>
            <a:r>
              <a:rPr lang="en-IE" dirty="0"/>
              <a:t>Currie, C.; </a:t>
            </a:r>
            <a:r>
              <a:rPr lang="en-IE" dirty="0" err="1"/>
              <a:t>Zanotti</a:t>
            </a:r>
            <a:r>
              <a:rPr lang="en-IE" dirty="0"/>
              <a:t>, C.; Morgan, A.; Currie, D.; </a:t>
            </a:r>
            <a:r>
              <a:rPr lang="en-IE" dirty="0" err="1"/>
              <a:t>DeLooze</a:t>
            </a:r>
            <a:r>
              <a:rPr lang="en-IE" dirty="0"/>
              <a:t>, M.; Roberts, C.; </a:t>
            </a:r>
            <a:r>
              <a:rPr lang="en-IE" dirty="0" err="1"/>
              <a:t>Samdal</a:t>
            </a:r>
            <a:r>
              <a:rPr lang="en-IE" dirty="0"/>
              <a:t>, O.; Smith, O.; </a:t>
            </a:r>
            <a:r>
              <a:rPr lang="en-IE" dirty="0" err="1"/>
              <a:t>Barnekow</a:t>
            </a:r>
            <a:r>
              <a:rPr lang="en-IE" dirty="0"/>
              <a:t>, V., Social determinants of health and well-being among young people. Health Behaviour in School-aged Children (HBSC) study: International report from the 2009/2010 survey, WHO Regional Office for Europe, Health Policy for Children and Adolescents, No. 6, Copenhagen, 2012.</a:t>
            </a:r>
          </a:p>
          <a:p>
            <a:r>
              <a:rPr lang="en-IE" dirty="0" smtClean="0"/>
              <a:t>Downes, P. (2004) Present and Future: Psychological Support Services for Ballyfermot. Dublin: URBAN</a:t>
            </a:r>
          </a:p>
          <a:p>
            <a:r>
              <a:rPr lang="en-IE" dirty="0" smtClean="0"/>
              <a:t>Downes, P. (2010). Prevention of Bullying at a Systemic Level in Schools: Movement from Cognitive and Spatial Narratives of Diametric Opposition to Concentric Relation. In SR. </a:t>
            </a:r>
            <a:r>
              <a:rPr lang="en-IE" dirty="0" err="1" smtClean="0"/>
              <a:t>Jimerson</a:t>
            </a:r>
            <a:r>
              <a:rPr lang="en-IE" dirty="0" smtClean="0"/>
              <a:t>, SM. Swearer, and DL. </a:t>
            </a:r>
            <a:r>
              <a:rPr lang="en-IE" dirty="0" err="1" smtClean="0"/>
              <a:t>Espelage</a:t>
            </a:r>
            <a:r>
              <a:rPr lang="en-IE" dirty="0" smtClean="0"/>
              <a:t> (Eds.), Handbook of Bullying in Schools: An International Perspective , Section III., Research-Based Prevention and Intervention (pp.517-533). New York: Routledge.</a:t>
            </a:r>
          </a:p>
          <a:p>
            <a:r>
              <a:rPr lang="en-IE" dirty="0" smtClean="0"/>
              <a:t>Downes, P. (2014). Towards a Differentiated, Holistic and Systemic Approach to Parental Involvement in Europe for Early School Leaving Prevention. PREVENT, </a:t>
            </a:r>
            <a:r>
              <a:rPr lang="en-IE" dirty="0" err="1" smtClean="0"/>
              <a:t>Urbact</a:t>
            </a:r>
            <a:r>
              <a:rPr lang="en-IE" dirty="0" smtClean="0"/>
              <a:t>: Paris.</a:t>
            </a:r>
          </a:p>
          <a:p>
            <a:r>
              <a:rPr lang="en-IE" dirty="0" smtClean="0"/>
              <a:t>Downes, P. &amp; Cefai, C. (2016). How to tackle bullying and prevent school violence in Europe: Evidence and practices for strategies for inclusive and safe schools. Luxembourg: Publications Office of the European Union. </a:t>
            </a:r>
          </a:p>
          <a:p>
            <a:r>
              <a:rPr lang="en-IE" dirty="0" smtClean="0"/>
              <a:t>Downes, P., </a:t>
            </a:r>
            <a:r>
              <a:rPr lang="en-IE" dirty="0" err="1" smtClean="0"/>
              <a:t>Nairz</a:t>
            </a:r>
            <a:r>
              <a:rPr lang="en-IE" dirty="0" smtClean="0"/>
              <a:t>-Wirth, E., </a:t>
            </a:r>
            <a:r>
              <a:rPr lang="en-IE" dirty="0" err="1" smtClean="0"/>
              <a:t>Rusinaite</a:t>
            </a:r>
            <a:r>
              <a:rPr lang="en-IE" dirty="0" smtClean="0"/>
              <a:t>, V. (2017). Structural Indicators for Developing Inclusive Systems in and around Schools in Europe. Luxembourg: Publications Office of the European Union. </a:t>
            </a:r>
          </a:p>
        </p:txBody>
      </p:sp>
    </p:spTree>
    <p:extLst>
      <p:ext uri="{BB962C8B-B14F-4D97-AF65-F5344CB8AC3E}">
        <p14:creationId xmlns:p14="http://schemas.microsoft.com/office/powerpoint/2010/main" val="36890964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29" y="116632"/>
            <a:ext cx="9001000" cy="6463308"/>
          </a:xfrm>
          <a:prstGeom prst="rect">
            <a:avLst/>
          </a:prstGeom>
        </p:spPr>
        <p:txBody>
          <a:bodyPr wrap="square">
            <a:spAutoFit/>
          </a:bodyPr>
          <a:lstStyle/>
          <a:p>
            <a:r>
              <a:rPr lang="en-IE" dirty="0" err="1" smtClean="0"/>
              <a:t>Durlak</a:t>
            </a:r>
            <a:r>
              <a:rPr lang="en-IE" dirty="0" smtClean="0"/>
              <a:t>, J. A., </a:t>
            </a:r>
            <a:r>
              <a:rPr lang="en-IE" dirty="0" err="1" smtClean="0"/>
              <a:t>Weissberg</a:t>
            </a:r>
            <a:r>
              <a:rPr lang="en-IE" dirty="0" smtClean="0"/>
              <a:t>, R. P., </a:t>
            </a:r>
            <a:r>
              <a:rPr lang="en-IE" dirty="0" err="1" smtClean="0"/>
              <a:t>Dymnicki</a:t>
            </a:r>
            <a:r>
              <a:rPr lang="en-IE" dirty="0" smtClean="0"/>
              <a:t>, A. B., Taylor, R. D. &amp; </a:t>
            </a:r>
            <a:r>
              <a:rPr lang="en-IE" dirty="0" err="1" smtClean="0"/>
              <a:t>Schellinger</a:t>
            </a:r>
            <a:r>
              <a:rPr lang="en-IE" dirty="0" smtClean="0"/>
              <a:t>, K. B. (2011), The impact of enhancing students’ social and emotional learning: A meta-analysis of school-based universal interventions. Child Development, 82, 405–432.</a:t>
            </a:r>
          </a:p>
          <a:p>
            <a:r>
              <a:rPr lang="en-IE" dirty="0" err="1" smtClean="0"/>
              <a:t>Eigsti</a:t>
            </a:r>
            <a:r>
              <a:rPr lang="en-IE" dirty="0" smtClean="0"/>
              <a:t>, I. M., &amp; </a:t>
            </a:r>
            <a:r>
              <a:rPr lang="en-IE" dirty="0" err="1" smtClean="0"/>
              <a:t>Cicchetti</a:t>
            </a:r>
            <a:r>
              <a:rPr lang="en-IE" dirty="0" smtClean="0"/>
              <a:t>, D. (2004). The impact of child maltreatment of expressive syntax at 60 months. Developmental Science, 7, 88–102.</a:t>
            </a:r>
          </a:p>
          <a:p>
            <a:r>
              <a:rPr lang="en-IE" dirty="0" err="1" smtClean="0"/>
              <a:t>Elamé</a:t>
            </a:r>
            <a:r>
              <a:rPr lang="en-IE" dirty="0" smtClean="0"/>
              <a:t>, E. (2013). Discriminatory bullying: A new intercultural dialogue. Berlin: Springer </a:t>
            </a:r>
            <a:r>
              <a:rPr lang="en-IE" dirty="0" err="1" smtClean="0"/>
              <a:t>Verlag</a:t>
            </a:r>
            <a:r>
              <a:rPr lang="en-IE" dirty="0" smtClean="0"/>
              <a:t>.</a:t>
            </a:r>
          </a:p>
          <a:p>
            <a:r>
              <a:rPr lang="lt-LT" dirty="0" smtClean="0"/>
              <a:t>European Commission/EACEA/Eurydice/Cedefop. (2014). </a:t>
            </a:r>
            <a:r>
              <a:rPr lang="lt-LT" i="1" dirty="0" smtClean="0"/>
              <a:t>Tackling Early Leaving from Education and Training in Europe: Strategies, Policies and Measures. </a:t>
            </a:r>
            <a:r>
              <a:rPr lang="lt-LT" dirty="0" smtClean="0"/>
              <a:t>Eurydice and Cedefop Report. Luxembourg:  Publications Office of the European Union.</a:t>
            </a:r>
            <a:endParaRPr lang="en-IE" dirty="0" smtClean="0"/>
          </a:p>
          <a:p>
            <a:r>
              <a:rPr lang="en-IE" dirty="0"/>
              <a:t>Farrington, D. P.; Losel, F.; </a:t>
            </a:r>
            <a:r>
              <a:rPr lang="en-IE" dirty="0" err="1"/>
              <a:t>Ttofi</a:t>
            </a:r>
            <a:r>
              <a:rPr lang="en-IE" dirty="0"/>
              <a:t>, M.; </a:t>
            </a:r>
            <a:r>
              <a:rPr lang="en-IE" dirty="0" err="1"/>
              <a:t>Thoedorakis</a:t>
            </a:r>
            <a:r>
              <a:rPr lang="en-IE" dirty="0"/>
              <a:t>, N., School bullying, depression and offending behaviour in life. An updated systematic review of longitudinal studies, Swedish National Council for Crime Prevention, Stockholm, 2012.</a:t>
            </a:r>
          </a:p>
          <a:p>
            <a:r>
              <a:rPr lang="en-IE" dirty="0" smtClean="0"/>
              <a:t>Per </a:t>
            </a:r>
            <a:r>
              <a:rPr lang="en-IE" dirty="0" err="1" smtClean="0"/>
              <a:t>Frostad</a:t>
            </a:r>
            <a:r>
              <a:rPr lang="en-IE" dirty="0" smtClean="0"/>
              <a:t>, Sip Jan </a:t>
            </a:r>
            <a:r>
              <a:rPr lang="en-IE" dirty="0" err="1" smtClean="0"/>
              <a:t>Pijl</a:t>
            </a:r>
            <a:r>
              <a:rPr lang="en-IE" dirty="0" smtClean="0"/>
              <a:t> &amp; Per </a:t>
            </a:r>
            <a:r>
              <a:rPr lang="en-IE" dirty="0" err="1" smtClean="0"/>
              <a:t>Egil</a:t>
            </a:r>
            <a:r>
              <a:rPr lang="en-IE" dirty="0" smtClean="0"/>
              <a:t> </a:t>
            </a:r>
            <a:r>
              <a:rPr lang="en-IE" dirty="0" err="1" smtClean="0"/>
              <a:t>Mjaavatn</a:t>
            </a:r>
            <a:r>
              <a:rPr lang="en-IE" dirty="0" smtClean="0"/>
              <a:t> (2015) Losing All Interest in School: Social Participation as a Predictor of the Intention to Leave Upper Secondary School Early, Scandinavian Journal of Educational Research, 59:1, 110-122  </a:t>
            </a:r>
          </a:p>
          <a:p>
            <a:r>
              <a:rPr lang="en-IE" dirty="0" smtClean="0"/>
              <a:t>Fried, S., and Fried, P. (1996). Bullies and victims: Helping your child through the schoolyard battlefield. New York: M. Evans.</a:t>
            </a:r>
          </a:p>
          <a:p>
            <a:r>
              <a:rPr lang="en-IE" dirty="0" smtClean="0">
                <a:solidFill>
                  <a:srgbClr val="FF0000"/>
                </a:solidFill>
              </a:rPr>
              <a:t>Gladstone et al 2006</a:t>
            </a:r>
          </a:p>
          <a:p>
            <a:r>
              <a:rPr lang="en-IE" dirty="0" err="1"/>
              <a:t>Glew</a:t>
            </a:r>
            <a:r>
              <a:rPr lang="en-IE" dirty="0"/>
              <a:t>, G. M.; Fan, M.; </a:t>
            </a:r>
            <a:r>
              <a:rPr lang="en-IE" dirty="0" err="1"/>
              <a:t>Katon</a:t>
            </a:r>
            <a:r>
              <a:rPr lang="en-IE" dirty="0"/>
              <a:t>, W.; </a:t>
            </a:r>
            <a:r>
              <a:rPr lang="en-IE" dirty="0" err="1"/>
              <a:t>Rivara</a:t>
            </a:r>
            <a:r>
              <a:rPr lang="en-IE" dirty="0"/>
              <a:t>, F. P.; </a:t>
            </a:r>
            <a:r>
              <a:rPr lang="en-IE" dirty="0" err="1"/>
              <a:t>Kernic</a:t>
            </a:r>
            <a:r>
              <a:rPr lang="en-IE" dirty="0"/>
              <a:t>, M. A., ‘Bullying, psychosocial adjustment, and academic performance in elementary school’, Archives of </a:t>
            </a:r>
            <a:r>
              <a:rPr lang="en-IE" dirty="0" err="1"/>
              <a:t>Pediatric</a:t>
            </a:r>
            <a:r>
              <a:rPr lang="en-IE" dirty="0"/>
              <a:t> </a:t>
            </a:r>
            <a:r>
              <a:rPr lang="en-IE" dirty="0" err="1"/>
              <a:t>Adolesscent</a:t>
            </a:r>
            <a:r>
              <a:rPr lang="en-IE" dirty="0"/>
              <a:t> Medicine, Vol. 159, No 11, 2005, pp. 1026-1031.</a:t>
            </a:r>
          </a:p>
          <a:p>
            <a:r>
              <a:rPr lang="en-IE" dirty="0" smtClean="0"/>
              <a:t>Green, R., Collingwood, A. &amp; Ross, A. (2010). Characteristics of bullying victims in schools. Department Education, London.</a:t>
            </a:r>
          </a:p>
        </p:txBody>
      </p:sp>
    </p:spTree>
    <p:extLst>
      <p:ext uri="{BB962C8B-B14F-4D97-AF65-F5344CB8AC3E}">
        <p14:creationId xmlns:p14="http://schemas.microsoft.com/office/powerpoint/2010/main" val="33324314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8856984" cy="6463308"/>
          </a:xfrm>
          <a:prstGeom prst="rect">
            <a:avLst/>
          </a:prstGeom>
        </p:spPr>
        <p:txBody>
          <a:bodyPr wrap="square">
            <a:spAutoFit/>
          </a:bodyPr>
          <a:lstStyle/>
          <a:p>
            <a:endParaRPr lang="en-IE" dirty="0" smtClean="0"/>
          </a:p>
          <a:p>
            <a:r>
              <a:rPr lang="en-IE" dirty="0" err="1"/>
              <a:t>Houbre</a:t>
            </a:r>
            <a:r>
              <a:rPr lang="en-IE" dirty="0"/>
              <a:t>, B.; </a:t>
            </a:r>
            <a:r>
              <a:rPr lang="en-IE" dirty="0" err="1"/>
              <a:t>Tarquinio</a:t>
            </a:r>
            <a:r>
              <a:rPr lang="en-IE" dirty="0"/>
              <a:t>, C.; </a:t>
            </a:r>
            <a:r>
              <a:rPr lang="en-IE" dirty="0" err="1"/>
              <a:t>Thuillier</a:t>
            </a:r>
            <a:r>
              <a:rPr lang="en-IE" dirty="0"/>
              <a:t>, I.; </a:t>
            </a:r>
            <a:r>
              <a:rPr lang="en-IE" dirty="0" err="1"/>
              <a:t>Hergott</a:t>
            </a:r>
            <a:r>
              <a:rPr lang="en-IE" dirty="0"/>
              <a:t>, E., ‘Bullying among students and its consequences on health’, European Journal of Psychology of Education, Vol. 21, No 2, 2006, pp. 183-208.</a:t>
            </a:r>
          </a:p>
          <a:p>
            <a:r>
              <a:rPr lang="en-IE" dirty="0" err="1"/>
              <a:t>Ivarsson</a:t>
            </a:r>
            <a:r>
              <a:rPr lang="en-IE" dirty="0"/>
              <a:t>, T.; </a:t>
            </a:r>
            <a:r>
              <a:rPr lang="en-IE" dirty="0" err="1"/>
              <a:t>Broberg</a:t>
            </a:r>
            <a:r>
              <a:rPr lang="en-IE" dirty="0"/>
              <a:t>, A. G.; </a:t>
            </a:r>
            <a:r>
              <a:rPr lang="en-IE" dirty="0" err="1"/>
              <a:t>Arvidsson</a:t>
            </a:r>
            <a:r>
              <a:rPr lang="en-IE" dirty="0"/>
              <a:t>, T.; </a:t>
            </a:r>
            <a:r>
              <a:rPr lang="en-IE" dirty="0" err="1"/>
              <a:t>Gillberg</a:t>
            </a:r>
            <a:r>
              <a:rPr lang="en-IE" dirty="0"/>
              <a:t>, C., ‘Bullying in adolescence: psychiatric problems in victims and bullies as measured by the Youth Self Report (YSR) and the Depression Self-Rating Scale (DSRS)’, Nordic Journal of Psychiatry, Vol. 59, No 5, 2005, pp. 365–373</a:t>
            </a:r>
          </a:p>
          <a:p>
            <a:r>
              <a:rPr lang="lt-LT" dirty="0" smtClean="0"/>
              <a:t>Lereya</a:t>
            </a:r>
            <a:r>
              <a:rPr lang="lt-LT" dirty="0"/>
              <a:t>, S. T., Winsper, C., Heron, J., Lewis, G., Gunnell, D., Fisher, H. L., </a:t>
            </a:r>
            <a:r>
              <a:rPr lang="en-IE" dirty="0"/>
              <a:t> </a:t>
            </a:r>
            <a:r>
              <a:rPr lang="lt-LT" dirty="0"/>
              <a:t>Wolke, D. </a:t>
            </a:r>
            <a:r>
              <a:rPr lang="en-IE" dirty="0"/>
              <a:t> (</a:t>
            </a:r>
            <a:r>
              <a:rPr lang="lt-LT" dirty="0"/>
              <a:t>2013). Being bullied during childhood and the prospective pathways to self-harm in late adolescence. </a:t>
            </a:r>
            <a:r>
              <a:rPr lang="lt-LT" i="1" dirty="0"/>
              <a:t>Journal of the American Academy of Child &amp; Adolescent Psychiatry</a:t>
            </a:r>
            <a:r>
              <a:rPr lang="lt-LT" dirty="0"/>
              <a:t>, 52, 608 – 618. e2.  </a:t>
            </a:r>
            <a:endParaRPr lang="en-IE" dirty="0"/>
          </a:p>
          <a:p>
            <a:r>
              <a:rPr lang="en-IE" dirty="0"/>
              <a:t>Juvonen, J.; Graham, S., ‘Bullying in schools: The power of bullies and the plight of victims’, Annual Review of Psychology, Vol. 65, 2014, pp. 159-185.</a:t>
            </a:r>
          </a:p>
          <a:p>
            <a:r>
              <a:rPr lang="en-IE" dirty="0" err="1" smtClean="0"/>
              <a:t>Kaltiala-Heino</a:t>
            </a:r>
            <a:r>
              <a:rPr lang="en-IE" dirty="0" smtClean="0"/>
              <a:t>, R., </a:t>
            </a:r>
            <a:r>
              <a:rPr lang="en-IE" dirty="0" err="1" smtClean="0"/>
              <a:t>Rimpela</a:t>
            </a:r>
            <a:r>
              <a:rPr lang="en-IE" dirty="0" smtClean="0"/>
              <a:t>, M., </a:t>
            </a:r>
            <a:r>
              <a:rPr lang="en-IE" dirty="0" err="1" smtClean="0"/>
              <a:t>Rantanen</a:t>
            </a:r>
            <a:r>
              <a:rPr lang="en-IE" dirty="0" smtClean="0"/>
              <a:t>, P., &amp; </a:t>
            </a:r>
            <a:r>
              <a:rPr lang="en-IE" dirty="0" err="1" smtClean="0"/>
              <a:t>Rimpela</a:t>
            </a:r>
            <a:r>
              <a:rPr lang="en-IE" dirty="0" smtClean="0"/>
              <a:t>, A. (2000). Bullying at school: An indicator of adolescents at risk for mental disorders. Journal of Adolescence, 23, 661–674</a:t>
            </a:r>
          </a:p>
          <a:p>
            <a:r>
              <a:rPr lang="en-IE" dirty="0" err="1" smtClean="0"/>
              <a:t>Kapari</a:t>
            </a:r>
            <a:r>
              <a:rPr lang="en-IE" dirty="0" smtClean="0"/>
              <a:t> Konstantina &amp; </a:t>
            </a:r>
            <a:r>
              <a:rPr lang="en-IE" dirty="0" err="1" smtClean="0"/>
              <a:t>Stavrou</a:t>
            </a:r>
            <a:r>
              <a:rPr lang="en-IE" dirty="0" smtClean="0"/>
              <a:t> </a:t>
            </a:r>
            <a:r>
              <a:rPr lang="en-IE" dirty="0" err="1" smtClean="0"/>
              <a:t>Pilios</a:t>
            </a:r>
            <a:r>
              <a:rPr lang="en-IE" dirty="0" smtClean="0"/>
              <a:t>-Dimitris (2010). School characteristics as predictors of bullying and victimization among Greek middle school students, International Journal of Violence and School, 11, September 2010, 93-113.</a:t>
            </a:r>
          </a:p>
          <a:p>
            <a:r>
              <a:rPr lang="en-IE" dirty="0" err="1" smtClean="0"/>
              <a:t>Klomeck</a:t>
            </a:r>
            <a:r>
              <a:rPr lang="en-IE" dirty="0" smtClean="0"/>
              <a:t>, A. B., Sourander, A., </a:t>
            </a:r>
            <a:r>
              <a:rPr lang="en-IE" dirty="0" err="1" smtClean="0"/>
              <a:t>Niemelä</a:t>
            </a:r>
            <a:r>
              <a:rPr lang="en-IE" dirty="0" smtClean="0"/>
              <a:t>, S., </a:t>
            </a:r>
            <a:r>
              <a:rPr lang="en-IE" dirty="0" err="1" smtClean="0"/>
              <a:t>Kumpulainen</a:t>
            </a:r>
            <a:r>
              <a:rPr lang="en-IE" dirty="0" smtClean="0"/>
              <a:t>, K., </a:t>
            </a:r>
            <a:r>
              <a:rPr lang="en-IE" dirty="0" err="1" smtClean="0"/>
              <a:t>Piha</a:t>
            </a:r>
            <a:r>
              <a:rPr lang="en-IE" dirty="0" smtClean="0"/>
              <a:t>, J., </a:t>
            </a:r>
            <a:r>
              <a:rPr lang="en-IE" dirty="0" err="1" smtClean="0"/>
              <a:t>Tamminen</a:t>
            </a:r>
            <a:r>
              <a:rPr lang="en-IE" dirty="0" smtClean="0"/>
              <a:t>, T., Gould, M. S. (2009). Childhood bullying </a:t>
            </a:r>
            <a:r>
              <a:rPr lang="en-IE" dirty="0" err="1" smtClean="0"/>
              <a:t>behaviors</a:t>
            </a:r>
            <a:r>
              <a:rPr lang="en-IE" dirty="0" smtClean="0"/>
              <a:t> as a risk for suicide attempts and completed suicides: A population-based birth cohort study. Journal of the American Academy of Child &amp; Adolescent Psychiatry, 48, 254-261.</a:t>
            </a:r>
          </a:p>
        </p:txBody>
      </p:sp>
    </p:spTree>
    <p:extLst>
      <p:ext uri="{BB962C8B-B14F-4D97-AF65-F5344CB8AC3E}">
        <p14:creationId xmlns:p14="http://schemas.microsoft.com/office/powerpoint/2010/main" val="1724301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521"/>
            <a:ext cx="8640960" cy="5909310"/>
          </a:xfrm>
          <a:prstGeom prst="rect">
            <a:avLst/>
          </a:prstGeom>
        </p:spPr>
        <p:txBody>
          <a:bodyPr wrap="square">
            <a:spAutoFit/>
          </a:bodyPr>
          <a:lstStyle/>
          <a:p>
            <a:r>
              <a:rPr lang="en-IE" dirty="0" smtClean="0"/>
              <a:t>Kokkinos</a:t>
            </a:r>
            <a:r>
              <a:rPr lang="en-IE" dirty="0"/>
              <a:t>, C. M.; Panayiotou, G., ‘Predicting bullying and victimization among early adolescents: Associations with disruptive behaviour disorders’, Aggressive Behaviour, Vol. 30, No 6, 2004, pp. 520-533.</a:t>
            </a:r>
          </a:p>
          <a:p>
            <a:r>
              <a:rPr lang="en-IE" dirty="0" err="1" smtClean="0"/>
              <a:t>Kumpulainen</a:t>
            </a:r>
            <a:r>
              <a:rPr lang="en-IE" dirty="0"/>
              <a:t>, K., </a:t>
            </a:r>
            <a:r>
              <a:rPr lang="en-IE" dirty="0" err="1"/>
              <a:t>Rasanen</a:t>
            </a:r>
            <a:r>
              <a:rPr lang="en-IE" dirty="0"/>
              <a:t>, E., </a:t>
            </a:r>
            <a:r>
              <a:rPr lang="en-IE" dirty="0" err="1"/>
              <a:t>Henttonen</a:t>
            </a:r>
            <a:r>
              <a:rPr lang="en-IE" dirty="0"/>
              <a:t>, I., et al. (1998) Bullying and psychiatric symptoms among elementary school-age children, Child Abuse and Neglect, 22(7), 705–717.</a:t>
            </a:r>
          </a:p>
          <a:p>
            <a:r>
              <a:rPr lang="en-IE" dirty="0" err="1"/>
              <a:t>Nakamoto</a:t>
            </a:r>
            <a:r>
              <a:rPr lang="en-IE" dirty="0"/>
              <a:t>, J.; Schwartz, D., ‘Is peer victimization associated with academic achievement? A meta-analytic review’, Social </a:t>
            </a:r>
            <a:r>
              <a:rPr lang="en-IE" dirty="0" err="1"/>
              <a:t>Development,Vol</a:t>
            </a:r>
            <a:r>
              <a:rPr lang="en-IE" dirty="0"/>
              <a:t>. 19, No 2, 2010, pp. 221-242.</a:t>
            </a:r>
          </a:p>
          <a:p>
            <a:r>
              <a:rPr lang="en-IE" dirty="0" err="1" smtClean="0"/>
              <a:t>Tonja</a:t>
            </a:r>
            <a:r>
              <a:rPr lang="en-IE" dirty="0" smtClean="0"/>
              <a:t> </a:t>
            </a:r>
            <a:r>
              <a:rPr lang="en-IE" dirty="0"/>
              <a:t>R. </a:t>
            </a:r>
            <a:r>
              <a:rPr lang="en-IE" dirty="0" err="1"/>
              <a:t>Nansel</a:t>
            </a:r>
            <a:r>
              <a:rPr lang="en-IE" dirty="0"/>
              <a:t>; Mary </a:t>
            </a:r>
            <a:r>
              <a:rPr lang="en-IE" dirty="0" err="1"/>
              <a:t>Overpeck</a:t>
            </a:r>
            <a:r>
              <a:rPr lang="en-IE" dirty="0"/>
              <a:t>;  </a:t>
            </a:r>
            <a:r>
              <a:rPr lang="en-IE" dirty="0" err="1"/>
              <a:t>Ramani</a:t>
            </a:r>
            <a:r>
              <a:rPr lang="en-IE" dirty="0"/>
              <a:t> S. </a:t>
            </a:r>
            <a:r>
              <a:rPr lang="en-IE" dirty="0" err="1"/>
              <a:t>Pilla</a:t>
            </a:r>
            <a:r>
              <a:rPr lang="en-IE" dirty="0"/>
              <a:t>;  W. June </a:t>
            </a:r>
            <a:r>
              <a:rPr lang="en-IE" dirty="0" err="1"/>
              <a:t>Ruan</a:t>
            </a:r>
            <a:r>
              <a:rPr lang="en-IE" dirty="0"/>
              <a:t>; Bruce Simons-Morton &amp; Peter </a:t>
            </a:r>
            <a:r>
              <a:rPr lang="en-IE" dirty="0" err="1"/>
              <a:t>Scheidt</a:t>
            </a:r>
            <a:r>
              <a:rPr lang="en-IE" dirty="0"/>
              <a:t> (2001). Bullying </a:t>
            </a:r>
            <a:r>
              <a:rPr lang="en-IE" dirty="0" err="1"/>
              <a:t>Behaviors</a:t>
            </a:r>
            <a:r>
              <a:rPr lang="en-IE" dirty="0"/>
              <a:t> Among US Youth: Prevalence and Association With Psychosocial Adjustment. JAMA, 285(16): 2094–2100.</a:t>
            </a:r>
          </a:p>
          <a:p>
            <a:r>
              <a:rPr lang="lt-LT" dirty="0" smtClean="0"/>
              <a:t>Quiroga,C. V.,  Janosz, M &amp; Bisset, S. (2013). Early Adolescent Depression Symptoms and School Dropout: Mediating Processes Involving Self-Reported Academic Competence and Achievement. Journal of Educational Psychology, 105, No. 2, 552–560</a:t>
            </a:r>
          </a:p>
          <a:p>
            <a:r>
              <a:rPr lang="lt-LT" dirty="0" smtClean="0"/>
              <a:t>Radliff, K.M., Wang, C. &amp; Swearer, S.M. (2015). Bullying and Peer Victimization: An Examination of Cognitive and Psychosocial Constructs Journal of Interpersonal Violence 1–23</a:t>
            </a:r>
          </a:p>
          <a:p>
            <a:r>
              <a:rPr lang="lt-LT" dirty="0" smtClean="0"/>
              <a:t>RasKauskas, J.L., Gregory, J., Harvey, S.T., Rifshana, F., &amp; Evans, I.M. (2010). Bullying among primary school children in New Zealand: Relationships with prosocial behavior and classroom climate. Educational Research, 52, 1-13.</a:t>
            </a:r>
            <a:endParaRPr lang="en-IE" dirty="0" smtClean="0"/>
          </a:p>
          <a:p>
            <a:endParaRPr lang="lt-LT" dirty="0" smtClean="0"/>
          </a:p>
        </p:txBody>
      </p:sp>
    </p:spTree>
    <p:extLst>
      <p:ext uri="{BB962C8B-B14F-4D97-AF65-F5344CB8AC3E}">
        <p14:creationId xmlns:p14="http://schemas.microsoft.com/office/powerpoint/2010/main" val="18708169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47" y="260648"/>
            <a:ext cx="8712968" cy="6186309"/>
          </a:xfrm>
          <a:prstGeom prst="rect">
            <a:avLst/>
          </a:prstGeom>
        </p:spPr>
        <p:txBody>
          <a:bodyPr wrap="square">
            <a:spAutoFit/>
          </a:bodyPr>
          <a:lstStyle/>
          <a:p>
            <a:endParaRPr lang="en-IE" dirty="0" smtClean="0"/>
          </a:p>
          <a:p>
            <a:endParaRPr lang="en-IE" dirty="0"/>
          </a:p>
          <a:p>
            <a:r>
              <a:rPr lang="lt-LT" dirty="0"/>
              <a:t>Savage, RS (2005) Friendship and bullying patterns in children attending a language base in a</a:t>
            </a:r>
            <a:r>
              <a:rPr lang="en-IE" dirty="0"/>
              <a:t> </a:t>
            </a:r>
            <a:r>
              <a:rPr lang="lt-LT" dirty="0"/>
              <a:t>mainstream school. Educational Psychology in Practice, 21 (1), 23-26</a:t>
            </a:r>
          </a:p>
          <a:p>
            <a:r>
              <a:rPr lang="lt-LT" dirty="0"/>
              <a:t>Sklad, M., Diekstra, R., Ritter, M., Ben, J and Gravesteijn, C. (2012) Effectiveness of school-based universal social, emotional, and behavioral programs: Do they enhance students' development in the area of skill, behavior, and adjustment? Psychology in the Schools. Nov2012, Vol. 49 Issue 9, p892-909. 18p. 7</a:t>
            </a:r>
          </a:p>
          <a:p>
            <a:r>
              <a:rPr lang="en-IE" dirty="0" smtClean="0"/>
              <a:t>Sourander, A., Jensen, P., </a:t>
            </a:r>
            <a:r>
              <a:rPr lang="en-IE" dirty="0" err="1" smtClean="0"/>
              <a:t>Ronning</a:t>
            </a:r>
            <a:r>
              <a:rPr lang="en-IE" dirty="0" smtClean="0"/>
              <a:t>, J.A. et al. (2007). Childhood bullies and victims and their risk of criminality in late adolescence: The Finnish from a boy to a man study. Arch </a:t>
            </a:r>
            <a:r>
              <a:rPr lang="en-IE" dirty="0" err="1" smtClean="0"/>
              <a:t>Pediatr</a:t>
            </a:r>
            <a:r>
              <a:rPr lang="en-IE" dirty="0" smtClean="0"/>
              <a:t> </a:t>
            </a:r>
            <a:r>
              <a:rPr lang="en-IE" dirty="0" err="1" smtClean="0"/>
              <a:t>Adolesec</a:t>
            </a:r>
            <a:r>
              <a:rPr lang="en-IE" dirty="0" smtClean="0"/>
              <a:t> Med, 161, 546-552</a:t>
            </a:r>
          </a:p>
          <a:p>
            <a:r>
              <a:rPr lang="en-IE" dirty="0" smtClean="0"/>
              <a:t>Sourander A, </a:t>
            </a:r>
            <a:r>
              <a:rPr lang="en-IE" dirty="0" err="1" smtClean="0"/>
              <a:t>Ronning</a:t>
            </a:r>
            <a:r>
              <a:rPr lang="en-IE" dirty="0" smtClean="0"/>
              <a:t> J, et al. Childhood Bullying </a:t>
            </a:r>
            <a:r>
              <a:rPr lang="en-IE" dirty="0" err="1" smtClean="0"/>
              <a:t>Behavior</a:t>
            </a:r>
            <a:r>
              <a:rPr lang="en-IE" dirty="0" smtClean="0"/>
              <a:t> and Later Psychiatric Hospital and Psychopharmacologic Treatment: Findings From the Finnish 1981 Birth Cohort Study. Arch Gen Psychiatry. 2009;66(9):1005–1012.</a:t>
            </a:r>
          </a:p>
          <a:p>
            <a:r>
              <a:rPr lang="en-IE" dirty="0" smtClean="0"/>
              <a:t>Stevenson, J., Richman, N., &amp; Graham, P. (1985). </a:t>
            </a:r>
            <a:r>
              <a:rPr lang="en-IE" dirty="0" err="1" smtClean="0"/>
              <a:t>Behavior</a:t>
            </a:r>
            <a:r>
              <a:rPr lang="en-IE" dirty="0" smtClean="0"/>
              <a:t> problems and language abilities at three years and </a:t>
            </a:r>
            <a:r>
              <a:rPr lang="en-IE" dirty="0" err="1" smtClean="0"/>
              <a:t>behavioral</a:t>
            </a:r>
            <a:r>
              <a:rPr lang="en-IE" dirty="0" smtClean="0"/>
              <a:t> deviance at eight years. Journal of Child Psychology and Psychiatry and Allied Disciplines, 26, 215–230.</a:t>
            </a:r>
          </a:p>
          <a:p>
            <a:r>
              <a:rPr lang="en-IE" dirty="0" smtClean="0"/>
              <a:t>Swearer SM, Wang C, </a:t>
            </a:r>
            <a:r>
              <a:rPr lang="en-IE" dirty="0" err="1" smtClean="0"/>
              <a:t>Maag</a:t>
            </a:r>
            <a:r>
              <a:rPr lang="en-IE" dirty="0" smtClean="0"/>
              <a:t> JW, </a:t>
            </a:r>
            <a:r>
              <a:rPr lang="en-IE" dirty="0" err="1" smtClean="0"/>
              <a:t>Siebecker</a:t>
            </a:r>
            <a:r>
              <a:rPr lang="en-IE" dirty="0" smtClean="0"/>
              <a:t> AB, </a:t>
            </a:r>
            <a:r>
              <a:rPr lang="en-IE" dirty="0" err="1" smtClean="0"/>
              <a:t>Frerichs</a:t>
            </a:r>
            <a:r>
              <a:rPr lang="en-IE" dirty="0" smtClean="0"/>
              <a:t> LJ (2012). Understanding the bullying dynamic among students in special and general education.  Journal of School Psychology 2012 Aug;50(4):503-20</a:t>
            </a:r>
          </a:p>
          <a:p>
            <a:r>
              <a:rPr lang="en-IE" dirty="0" err="1" smtClean="0"/>
              <a:t>Thornberg</a:t>
            </a:r>
            <a:r>
              <a:rPr lang="en-IE" dirty="0" smtClean="0"/>
              <a:t>, R. (2015). School Bullying as a Collective Action: Stigma Processes and Identity Struggling. Children &amp; Society 29, 310–320</a:t>
            </a:r>
          </a:p>
        </p:txBody>
      </p:sp>
    </p:spTree>
    <p:extLst>
      <p:ext uri="{BB962C8B-B14F-4D97-AF65-F5344CB8AC3E}">
        <p14:creationId xmlns:p14="http://schemas.microsoft.com/office/powerpoint/2010/main" val="6073891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0728"/>
            <a:ext cx="8964488" cy="2585323"/>
          </a:xfrm>
          <a:prstGeom prst="rect">
            <a:avLst/>
          </a:prstGeom>
        </p:spPr>
        <p:txBody>
          <a:bodyPr wrap="square">
            <a:spAutoFit/>
          </a:bodyPr>
          <a:lstStyle/>
          <a:p>
            <a:endParaRPr lang="en-IE" dirty="0" smtClean="0"/>
          </a:p>
          <a:p>
            <a:r>
              <a:rPr lang="en-IE" dirty="0" err="1" smtClean="0"/>
              <a:t>Thornberg</a:t>
            </a:r>
            <a:r>
              <a:rPr lang="en-IE" dirty="0"/>
              <a:t>, R., </a:t>
            </a:r>
            <a:r>
              <a:rPr lang="en-IE" dirty="0" err="1"/>
              <a:t>Halldin</a:t>
            </a:r>
            <a:r>
              <a:rPr lang="en-IE" dirty="0"/>
              <a:t>, K., </a:t>
            </a:r>
            <a:r>
              <a:rPr lang="en-IE" dirty="0" err="1"/>
              <a:t>Bolmsjö</a:t>
            </a:r>
            <a:r>
              <a:rPr lang="en-IE" dirty="0"/>
              <a:t>, N. &amp; </a:t>
            </a:r>
            <a:r>
              <a:rPr lang="en-IE" dirty="0" err="1"/>
              <a:t>Petersson</a:t>
            </a:r>
            <a:r>
              <a:rPr lang="en-IE" dirty="0"/>
              <a:t>, A. (2013): Victimising of school bullying: a grounded theory, Research Papers in Education, 28:3, 309-329</a:t>
            </a:r>
          </a:p>
          <a:p>
            <a:r>
              <a:rPr lang="en-IE" dirty="0"/>
              <a:t>World Health Organisation WHO (2012). Social determinants of health and well-being among young people. Health Behaviour in School-Aged Children (HBSC) </a:t>
            </a:r>
            <a:r>
              <a:rPr lang="en-IE" dirty="0" err="1"/>
              <a:t>STudy</a:t>
            </a:r>
            <a:r>
              <a:rPr lang="en-IE" dirty="0"/>
              <a:t>: INTERNATIONAL REPORT FROM THE 2009/2010 SURVEY </a:t>
            </a:r>
          </a:p>
          <a:p>
            <a:r>
              <a:rPr lang="en-IE" dirty="0"/>
              <a:t>Yeager D.S, Fong </a:t>
            </a:r>
            <a:r>
              <a:rPr lang="en-IE" dirty="0" err="1"/>
              <a:t>C.J.,Lee</a:t>
            </a:r>
            <a:r>
              <a:rPr lang="en-IE" dirty="0"/>
              <a:t>, H.Y., &amp; </a:t>
            </a:r>
            <a:r>
              <a:rPr lang="en-IE" dirty="0" err="1"/>
              <a:t>Espelage</a:t>
            </a:r>
            <a:r>
              <a:rPr lang="en-IE" dirty="0"/>
              <a:t>, D.L., (2015). Declines in efficacy of anti-bullying programs among older adolescents: Theory and a three-level meta-analysis. Journal of Applied Developmental Psychology (forthcoming)</a:t>
            </a:r>
          </a:p>
        </p:txBody>
      </p:sp>
    </p:spTree>
    <p:extLst>
      <p:ext uri="{BB962C8B-B14F-4D97-AF65-F5344CB8AC3E}">
        <p14:creationId xmlns:p14="http://schemas.microsoft.com/office/powerpoint/2010/main" val="83582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048" y="116632"/>
            <a:ext cx="8568952" cy="2062103"/>
          </a:xfrm>
          <a:prstGeom prst="rect">
            <a:avLst/>
          </a:prstGeom>
        </p:spPr>
        <p:txBody>
          <a:bodyPr wrap="square">
            <a:spAutoFit/>
          </a:bodyPr>
          <a:lstStyle/>
          <a:p>
            <a:r>
              <a:rPr lang="en-IE" sz="3200" b="1" dirty="0"/>
              <a:t>Serious Consequences of Bullying</a:t>
            </a:r>
            <a:endParaRPr lang="en-IE" sz="3200" dirty="0"/>
          </a:p>
          <a:p>
            <a:r>
              <a:rPr lang="en-IE" sz="3200" dirty="0"/>
              <a:t>There is a growing recognition of the serious impact of school bullying – on mental health, physical health and early school leaving</a:t>
            </a:r>
          </a:p>
        </p:txBody>
      </p:sp>
      <p:sp>
        <p:nvSpPr>
          <p:cNvPr id="3" name="Rectangle 2"/>
          <p:cNvSpPr/>
          <p:nvPr/>
        </p:nvSpPr>
        <p:spPr>
          <a:xfrm>
            <a:off x="971600" y="2492896"/>
            <a:ext cx="4572000" cy="3046988"/>
          </a:xfrm>
          <a:prstGeom prst="rect">
            <a:avLst/>
          </a:prstGeom>
        </p:spPr>
        <p:txBody>
          <a:bodyPr>
            <a:spAutoFit/>
          </a:bodyPr>
          <a:lstStyle/>
          <a:p>
            <a:r>
              <a:rPr lang="en-IE" sz="2400" dirty="0"/>
              <a:t>Victims are likely to experience </a:t>
            </a:r>
            <a:r>
              <a:rPr lang="en-IE" sz="2400" dirty="0">
                <a:solidFill>
                  <a:srgbClr val="FFFF00"/>
                </a:solidFill>
              </a:rPr>
              <a:t>low self-esteem, anxiety, depression, and suicidal ideation </a:t>
            </a:r>
            <a:r>
              <a:rPr lang="en-IE" sz="2400" dirty="0"/>
              <a:t>(Gladstone et al., 2006; </a:t>
            </a:r>
            <a:r>
              <a:rPr lang="en-IE" sz="2400" dirty="0" err="1"/>
              <a:t>Klomeck</a:t>
            </a:r>
            <a:r>
              <a:rPr lang="en-IE" sz="2400" dirty="0"/>
              <a:t> et al., 2009; </a:t>
            </a:r>
            <a:r>
              <a:rPr lang="en-IE" sz="2400" dirty="0" err="1"/>
              <a:t>Nansel</a:t>
            </a:r>
            <a:r>
              <a:rPr lang="en-IE" sz="2400" dirty="0"/>
              <a:t> et al., 2001; </a:t>
            </a:r>
            <a:r>
              <a:rPr lang="en-IE" sz="2400" dirty="0" err="1"/>
              <a:t>Radliff</a:t>
            </a:r>
            <a:r>
              <a:rPr lang="en-IE" sz="2400" dirty="0"/>
              <a:t> et al., 2015; Juvonen and Graham, 2014; </a:t>
            </a:r>
            <a:r>
              <a:rPr lang="en-IE" sz="2400" dirty="0" err="1"/>
              <a:t>Ttofi</a:t>
            </a:r>
            <a:r>
              <a:rPr lang="en-IE" sz="2400" dirty="0"/>
              <a:t> et al., 2011; Swearer et al., 2012; </a:t>
            </a:r>
            <a:r>
              <a:rPr lang="en-IE" sz="2400" dirty="0" err="1"/>
              <a:t>Biereld</a:t>
            </a:r>
            <a:r>
              <a:rPr lang="en-IE" sz="2400" dirty="0"/>
              <a:t>, 2014). </a:t>
            </a:r>
          </a:p>
        </p:txBody>
      </p:sp>
      <p:pic>
        <p:nvPicPr>
          <p:cNvPr id="4" name="Picture 2" descr="C:\Documents and Settings\mcloughv\Local Settings\Temporary Internet Files\Content.IE5\IDO6RQOR\MP9004015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3011746"/>
            <a:ext cx="1686248" cy="252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29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064896" cy="1938992"/>
          </a:xfrm>
          <a:prstGeom prst="rect">
            <a:avLst/>
          </a:prstGeom>
        </p:spPr>
        <p:txBody>
          <a:bodyPr wrap="square">
            <a:spAutoFit/>
          </a:bodyPr>
          <a:lstStyle/>
          <a:p>
            <a:r>
              <a:rPr lang="en-IE" sz="2400" dirty="0"/>
              <a:t>Victimisation (i.e. being bullied) has also been linked to </a:t>
            </a:r>
            <a:r>
              <a:rPr lang="en-IE" sz="2400" dirty="0">
                <a:solidFill>
                  <a:srgbClr val="FFFF00"/>
                </a:solidFill>
              </a:rPr>
              <a:t>lower academic achievement and other behaviours such as disengagement, absenteeism and early school leaving</a:t>
            </a:r>
            <a:r>
              <a:rPr lang="en-IE" sz="2400" dirty="0"/>
              <a:t> (Fried and Fried, 1996; </a:t>
            </a:r>
            <a:r>
              <a:rPr lang="en-IE" sz="2400" dirty="0" err="1"/>
              <a:t>Glew</a:t>
            </a:r>
            <a:r>
              <a:rPr lang="en-IE" sz="2400" dirty="0"/>
              <a:t> et al., 2005; </a:t>
            </a:r>
            <a:r>
              <a:rPr lang="en-IE" sz="2400" dirty="0" err="1"/>
              <a:t>Nakamoto</a:t>
            </a:r>
            <a:r>
              <a:rPr lang="en-IE" sz="2400" dirty="0"/>
              <a:t> and Schwartz, 2010; Brown et al., 2011; Green et al., 2010). </a:t>
            </a:r>
          </a:p>
        </p:txBody>
      </p:sp>
      <p:sp>
        <p:nvSpPr>
          <p:cNvPr id="3" name="Rectangle 2"/>
          <p:cNvSpPr/>
          <p:nvPr/>
        </p:nvSpPr>
        <p:spPr>
          <a:xfrm>
            <a:off x="467544" y="2828836"/>
            <a:ext cx="6390456" cy="1569660"/>
          </a:xfrm>
          <a:prstGeom prst="rect">
            <a:avLst/>
          </a:prstGeom>
        </p:spPr>
        <p:txBody>
          <a:bodyPr wrap="square">
            <a:spAutoFit/>
          </a:bodyPr>
          <a:lstStyle/>
          <a:p>
            <a:r>
              <a:rPr lang="en-IE" sz="2400" dirty="0"/>
              <a:t>Victims are more likely to experience </a:t>
            </a:r>
            <a:r>
              <a:rPr lang="en-IE" sz="2400" dirty="0">
                <a:solidFill>
                  <a:srgbClr val="FFFF00"/>
                </a:solidFill>
              </a:rPr>
              <a:t>worse concentration</a:t>
            </a:r>
            <a:r>
              <a:rPr lang="en-IE" sz="2400" dirty="0"/>
              <a:t> in class (</a:t>
            </a:r>
            <a:r>
              <a:rPr lang="en-IE" sz="2400" dirty="0" err="1"/>
              <a:t>Boulton</a:t>
            </a:r>
            <a:r>
              <a:rPr lang="en-IE" sz="2400" dirty="0"/>
              <a:t> et al., 2008) and more </a:t>
            </a:r>
            <a:r>
              <a:rPr lang="en-IE" sz="2400" dirty="0">
                <a:solidFill>
                  <a:srgbClr val="FFFF00"/>
                </a:solidFill>
              </a:rPr>
              <a:t>interpersonal difficulties </a:t>
            </a:r>
            <a:r>
              <a:rPr lang="en-IE" sz="2400" dirty="0"/>
              <a:t>(</a:t>
            </a:r>
            <a:r>
              <a:rPr lang="en-IE" sz="2400" dirty="0" err="1"/>
              <a:t>Kumpulainen</a:t>
            </a:r>
            <a:r>
              <a:rPr lang="en-IE" sz="2400" dirty="0"/>
              <a:t> et al., 1998). </a:t>
            </a:r>
          </a:p>
        </p:txBody>
      </p:sp>
      <p:pic>
        <p:nvPicPr>
          <p:cNvPr id="4" name="Picture 3" descr="C:\Documents and Settings\mcloughv\Local Settings\Temporary Internet Files\Content.IE5\8A3W2QIX\MC900441886[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2238256"/>
            <a:ext cx="1690126"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73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856984" cy="5262979"/>
          </a:xfrm>
          <a:prstGeom prst="rect">
            <a:avLst/>
          </a:prstGeom>
        </p:spPr>
        <p:txBody>
          <a:bodyPr wrap="square">
            <a:spAutoFit/>
          </a:bodyPr>
          <a:lstStyle/>
          <a:p>
            <a:r>
              <a:rPr lang="en-IE" sz="2400" dirty="0" err="1"/>
              <a:t>Beran</a:t>
            </a:r>
            <a:r>
              <a:rPr lang="en-IE" sz="2400" dirty="0"/>
              <a:t> (2008) concluded that preadolescents who are bullied are at some risk for demonstrating poor achievement, although </a:t>
            </a:r>
            <a:r>
              <a:rPr lang="en-IE" sz="2400" dirty="0">
                <a:solidFill>
                  <a:srgbClr val="FFFF00"/>
                </a:solidFill>
              </a:rPr>
              <a:t>this risk increases substantially if the child also receives little support from parents and is already disengaged from school. </a:t>
            </a:r>
            <a:endParaRPr lang="en-IE" sz="2400" dirty="0" smtClean="0">
              <a:solidFill>
                <a:srgbClr val="FFFF00"/>
              </a:solidFill>
            </a:endParaRPr>
          </a:p>
          <a:p>
            <a:endParaRPr lang="en-IE" sz="2400" dirty="0" smtClean="0"/>
          </a:p>
          <a:p>
            <a:endParaRPr lang="en-IE" sz="2400" dirty="0"/>
          </a:p>
          <a:p>
            <a:endParaRPr lang="en-IE" sz="2400" dirty="0" smtClean="0"/>
          </a:p>
          <a:p>
            <a:endParaRPr lang="en-IE" sz="2400" dirty="0"/>
          </a:p>
          <a:p>
            <a:endParaRPr lang="en-IE" sz="2400" dirty="0"/>
          </a:p>
          <a:p>
            <a:r>
              <a:rPr lang="en-IE" sz="2400" dirty="0"/>
              <a:t>The Longitudinal Survey of Young People in England (Green et al., 2010) age 16 young people who reported being bullied at any point between ages 14-16 are disproportionately </a:t>
            </a:r>
            <a:r>
              <a:rPr lang="en-IE" sz="2400" dirty="0">
                <a:solidFill>
                  <a:srgbClr val="FFFF00"/>
                </a:solidFill>
              </a:rPr>
              <a:t>likely to not be in education, employment or training.</a:t>
            </a:r>
          </a:p>
          <a:p>
            <a:endParaRPr lang="en-IE" sz="2400" dirty="0" smtClean="0"/>
          </a:p>
        </p:txBody>
      </p:sp>
      <p:pic>
        <p:nvPicPr>
          <p:cNvPr id="3" name="Picture 2" descr="C:\Documents and Settings\mcloughv\Local Settings\Temporary Internet Files\Content.IE5\PKFNM6PK\MC900232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156176" y="1772816"/>
            <a:ext cx="1982572" cy="194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64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94081"/>
            <a:ext cx="8280920" cy="6370975"/>
          </a:xfrm>
          <a:prstGeom prst="rect">
            <a:avLst/>
          </a:prstGeom>
        </p:spPr>
        <p:txBody>
          <a:bodyPr wrap="square">
            <a:spAutoFit/>
          </a:bodyPr>
          <a:lstStyle/>
          <a:p>
            <a:r>
              <a:rPr lang="en-IE" sz="2400" dirty="0"/>
              <a:t>A study of over 26,000 Finnish adolescents found that involvement in bullying was associated with a range of mental health problems such as </a:t>
            </a:r>
            <a:r>
              <a:rPr lang="en-IE" sz="2400" dirty="0">
                <a:solidFill>
                  <a:srgbClr val="FFFF00"/>
                </a:solidFill>
              </a:rPr>
              <a:t>anxiety, depression </a:t>
            </a:r>
            <a:r>
              <a:rPr lang="en-IE" sz="2400" dirty="0"/>
              <a:t>and psychosomatic symptoms (</a:t>
            </a:r>
            <a:r>
              <a:rPr lang="en-IE" sz="2400" dirty="0" err="1"/>
              <a:t>Kaltiala-Heino</a:t>
            </a:r>
            <a:r>
              <a:rPr lang="en-IE" sz="2400" dirty="0"/>
              <a:t> et al., 2000</a:t>
            </a:r>
            <a:r>
              <a:rPr lang="en-IE" sz="2400" dirty="0" smtClean="0"/>
              <a:t>)</a:t>
            </a:r>
          </a:p>
          <a:p>
            <a:endParaRPr lang="en-IE" sz="2400" dirty="0"/>
          </a:p>
          <a:p>
            <a:endParaRPr lang="en-IE" sz="2400" dirty="0" smtClean="0"/>
          </a:p>
          <a:p>
            <a:endParaRPr lang="en-IE" sz="2400" dirty="0" smtClean="0"/>
          </a:p>
          <a:p>
            <a:endParaRPr lang="en-IE" sz="2400" dirty="0" smtClean="0"/>
          </a:p>
          <a:p>
            <a:endParaRPr lang="en-IE" sz="2400" dirty="0" smtClean="0"/>
          </a:p>
          <a:p>
            <a:endParaRPr lang="en-IE" sz="2400" dirty="0"/>
          </a:p>
          <a:p>
            <a:endParaRPr lang="en-IE" sz="2400" dirty="0" smtClean="0"/>
          </a:p>
          <a:p>
            <a:endParaRPr lang="en-IE" sz="2400" dirty="0"/>
          </a:p>
          <a:p>
            <a:r>
              <a:rPr lang="en-IE" sz="2400" dirty="0">
                <a:solidFill>
                  <a:srgbClr val="FFFF00"/>
                </a:solidFill>
              </a:rPr>
              <a:t>Frequent victimisation at age 8 predicted later suicide attempts and completed suicides for both boys and girls, while frequent bullying perpetration at age 8 also predicted later suicide attempts and completed suicides for boys </a:t>
            </a:r>
            <a:r>
              <a:rPr lang="en-IE" sz="2400" dirty="0"/>
              <a:t>(</a:t>
            </a:r>
            <a:r>
              <a:rPr lang="en-IE" sz="2400" dirty="0" err="1"/>
              <a:t>Klomek</a:t>
            </a:r>
            <a:r>
              <a:rPr lang="en-IE" sz="2400" dirty="0"/>
              <a:t> et al., 2009).</a:t>
            </a:r>
          </a:p>
          <a:p>
            <a:endParaRPr lang="en-IE" sz="2400" dirty="0"/>
          </a:p>
        </p:txBody>
      </p:sp>
      <p:pic>
        <p:nvPicPr>
          <p:cNvPr id="3" name="Picture 3" descr="C:\Documents and Settings\mcloughv\Local Settings\Temporary Internet Files\Content.IE5\0HNJDIPT\MC9003840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6960" y="1844824"/>
            <a:ext cx="2840681" cy="281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472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6713</Words>
  <Application>Microsoft Office PowerPoint</Application>
  <PresentationFormat>Bildschirmpräsentation (4:3)</PresentationFormat>
  <Paragraphs>497</Paragraphs>
  <Slides>55</Slides>
  <Notes>0</Notes>
  <HiddenSlides>0</HiddenSlides>
  <MMClips>0</MMClips>
  <ScaleCrop>false</ScaleCrop>
  <HeadingPairs>
    <vt:vector size="4" baseType="variant">
      <vt:variant>
        <vt:lpstr>Design</vt:lpstr>
      </vt:variant>
      <vt:variant>
        <vt:i4>3</vt:i4>
      </vt:variant>
      <vt:variant>
        <vt:lpstr>Folientitel</vt:lpstr>
      </vt:variant>
      <vt:variant>
        <vt:i4>55</vt:i4>
      </vt:variant>
    </vt:vector>
  </HeadingPairs>
  <TitlesOfParts>
    <vt:vector size="58" baseType="lpstr">
      <vt:lpstr>Office Theme</vt:lpstr>
      <vt:lpstr>1_Office Theme</vt:lpstr>
      <vt:lpstr>2_Office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TABLE 1. Peer Victimisation in Europe, % (i.e. those reporting being a victim of bullying) WHO 2010</vt:lpstr>
      <vt:lpstr>PowerPoint-Präsentation</vt:lpstr>
      <vt:lpstr>PowerPoint-Präsentation</vt:lpstr>
      <vt:lpstr>PowerPoint-Präsentation</vt:lpstr>
      <vt:lpstr>PowerPoint-Präsentation</vt:lpstr>
      <vt:lpstr>PowerPoint-Präsentation</vt:lpstr>
      <vt:lpstr>PowerPoint-Präsentation</vt:lpstr>
      <vt:lpstr>Homophobic Bullying Directly Addressed in National Anti-Bullying Strategy (Downes &amp; Cefai 2016)</vt:lpstr>
      <vt:lpstr>PowerPoint-Präsentation</vt:lpstr>
      <vt:lpstr>PowerPoint-Präsentation</vt:lpstr>
      <vt:lpstr>PowerPoint-Präsentation</vt:lpstr>
      <vt:lpstr>PowerPoint-Präsentation</vt:lpstr>
      <vt:lpstr>PowerPoint-Präsentation</vt:lpstr>
      <vt:lpstr>Indicated Prevention: Speech and Language Therapists as Part of Multidisciplinary Teams</vt:lpstr>
      <vt:lpstr>PowerPoint-Präsentation</vt:lpstr>
      <vt:lpstr>PowerPoint-Präsentation</vt:lpstr>
      <vt:lpstr>PowerPoint-Präsentation</vt:lpstr>
      <vt:lpstr>PowerPoint-Präsentation</vt:lpstr>
      <vt:lpstr>PowerPoint-Präsentation</vt:lpstr>
      <vt:lpstr>Limited Quality of Research – Older Students’ Voices and Co-Construction of Resources for School Bullying and Violence Prevention</vt:lpstr>
      <vt:lpstr>PowerPoint-Präsentation</vt:lpstr>
      <vt:lpstr>PowerPoint-Präsentation</vt:lpstr>
      <vt:lpstr>PowerPoint-Präsentation</vt:lpstr>
      <vt:lpstr>PowerPoint-Präsentation</vt:lpstr>
      <vt:lpstr>Common system supports needed for bullying and early school leaving prevention (Downes &amp; Cefai 2016)</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St.Patrick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 McLoughlin</dc:creator>
  <cp:lastModifiedBy>Schreier Sandra</cp:lastModifiedBy>
  <cp:revision>30</cp:revision>
  <dcterms:created xsi:type="dcterms:W3CDTF">2017-11-13T11:57:00Z</dcterms:created>
  <dcterms:modified xsi:type="dcterms:W3CDTF">2017-11-29T13:18:43Z</dcterms:modified>
</cp:coreProperties>
</file>